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86" r:id="rId3"/>
    <p:sldId id="301" r:id="rId4"/>
    <p:sldId id="285" r:id="rId5"/>
    <p:sldId id="302" r:id="rId6"/>
    <p:sldId id="303" r:id="rId7"/>
    <p:sldId id="269" r:id="rId8"/>
    <p:sldId id="271" r:id="rId9"/>
    <p:sldId id="278" r:id="rId10"/>
    <p:sldId id="304" r:id="rId11"/>
    <p:sldId id="274" r:id="rId12"/>
    <p:sldId id="275" r:id="rId13"/>
    <p:sldId id="276" r:id="rId14"/>
    <p:sldId id="281" r:id="rId15"/>
    <p:sldId id="277" r:id="rId16"/>
    <p:sldId id="279" r:id="rId17"/>
    <p:sldId id="283" r:id="rId18"/>
    <p:sldId id="280" r:id="rId19"/>
    <p:sldId id="282" r:id="rId20"/>
    <p:sldId id="272" r:id="rId21"/>
    <p:sldId id="284" r:id="rId22"/>
    <p:sldId id="290" r:id="rId23"/>
    <p:sldId id="291" r:id="rId24"/>
    <p:sldId id="300" r:id="rId25"/>
    <p:sldId id="292" r:id="rId26"/>
    <p:sldId id="293" r:id="rId27"/>
    <p:sldId id="294" r:id="rId28"/>
    <p:sldId id="295" r:id="rId29"/>
    <p:sldId id="296" r:id="rId30"/>
    <p:sldId id="305" r:id="rId31"/>
    <p:sldId id="298" r:id="rId32"/>
  </p:sldIdLst>
  <p:sldSz cx="9144000" cy="6858000" type="screen4x3"/>
  <p:notesSz cx="6858000" cy="9144000"/>
  <p:custDataLst>
    <p:tags r:id="rId33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3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2" autoAdjust="0"/>
    <p:restoredTop sz="94660"/>
  </p:normalViewPr>
  <p:slideViewPr>
    <p:cSldViewPr>
      <p:cViewPr varScale="1">
        <p:scale>
          <a:sx n="137" d="100"/>
          <a:sy n="137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7B4FE-2937-42CE-A9FB-78931C327AC6}" type="doc">
      <dgm:prSet loTypeId="urn:microsoft.com/office/officeart/2005/8/layout/cycle1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NL"/>
        </a:p>
      </dgm:t>
    </dgm:pt>
    <dgm:pt modelId="{A1A22B6A-DD3F-4BF5-B439-28DFB91AF0A0}">
      <dgm:prSet phldrT="[Tekst]"/>
      <dgm:spPr/>
      <dgm:t>
        <a:bodyPr/>
        <a:lstStyle/>
        <a:p>
          <a:r>
            <a:rPr lang="nl-NL" dirty="0" smtClean="0"/>
            <a:t>Bespreken</a:t>
          </a:r>
        </a:p>
        <a:p>
          <a:r>
            <a:rPr lang="nl-NL" dirty="0" smtClean="0"/>
            <a:t>(op een positieve manier)</a:t>
          </a:r>
          <a:endParaRPr lang="nl-NL" dirty="0"/>
        </a:p>
      </dgm:t>
    </dgm:pt>
    <dgm:pt modelId="{C56F08F8-138B-4656-97C8-19CFD84BB97F}" type="parTrans" cxnId="{9092030C-E472-4D6D-B1FC-7872CC5E07E2}">
      <dgm:prSet/>
      <dgm:spPr/>
      <dgm:t>
        <a:bodyPr/>
        <a:lstStyle/>
        <a:p>
          <a:endParaRPr lang="nl-NL"/>
        </a:p>
      </dgm:t>
    </dgm:pt>
    <dgm:pt modelId="{3AE94416-A735-414C-A98E-10B10D6B7138}" type="sibTrans" cxnId="{9092030C-E472-4D6D-B1FC-7872CC5E07E2}">
      <dgm:prSet/>
      <dgm:spPr/>
      <dgm:t>
        <a:bodyPr/>
        <a:lstStyle/>
        <a:p>
          <a:endParaRPr lang="nl-NL"/>
        </a:p>
      </dgm:t>
    </dgm:pt>
    <dgm:pt modelId="{23EF9390-B636-4843-9DD7-D6FF4E5C8215}">
      <dgm:prSet phldrT="[Tekst]"/>
      <dgm:spPr/>
      <dgm:t>
        <a:bodyPr/>
        <a:lstStyle/>
        <a:p>
          <a:r>
            <a:rPr lang="nl-NL" dirty="0" smtClean="0"/>
            <a:t>Bewustwording: wat werkt wel en wat werkt niet</a:t>
          </a:r>
          <a:endParaRPr lang="nl-NL" dirty="0"/>
        </a:p>
      </dgm:t>
    </dgm:pt>
    <dgm:pt modelId="{54705449-4CBE-4084-8B83-F899300D7696}" type="parTrans" cxnId="{CAE8FAD5-E5E4-43FC-88B0-16892D7B6B24}">
      <dgm:prSet/>
      <dgm:spPr/>
      <dgm:t>
        <a:bodyPr/>
        <a:lstStyle/>
        <a:p>
          <a:endParaRPr lang="nl-NL"/>
        </a:p>
      </dgm:t>
    </dgm:pt>
    <dgm:pt modelId="{AA34FB62-A3FB-46E8-9344-6DE6EE12AC01}" type="sibTrans" cxnId="{CAE8FAD5-E5E4-43FC-88B0-16892D7B6B24}">
      <dgm:prSet/>
      <dgm:spPr/>
      <dgm:t>
        <a:bodyPr/>
        <a:lstStyle/>
        <a:p>
          <a:endParaRPr lang="nl-NL"/>
        </a:p>
      </dgm:t>
    </dgm:pt>
    <dgm:pt modelId="{C21B0513-D849-4A48-8BA6-17487990BF55}">
      <dgm:prSet phldrT="[Tekst]"/>
      <dgm:spPr/>
      <dgm:t>
        <a:bodyPr/>
        <a:lstStyle/>
        <a:p>
          <a:r>
            <a:rPr lang="nl-NL" dirty="0" smtClean="0"/>
            <a:t>Kennis inzetten/ Tips opvolgen</a:t>
          </a:r>
          <a:endParaRPr lang="nl-NL" dirty="0"/>
        </a:p>
      </dgm:t>
    </dgm:pt>
    <dgm:pt modelId="{9A62584C-0ED0-4955-AE9E-052708A7572F}" type="parTrans" cxnId="{B676D46B-88F6-4454-985F-4892850E09C5}">
      <dgm:prSet/>
      <dgm:spPr/>
      <dgm:t>
        <a:bodyPr/>
        <a:lstStyle/>
        <a:p>
          <a:endParaRPr lang="nl-NL"/>
        </a:p>
      </dgm:t>
    </dgm:pt>
    <dgm:pt modelId="{B184D71D-8AF2-4F42-B1C5-10D01E9162FE}" type="sibTrans" cxnId="{B676D46B-88F6-4454-985F-4892850E09C5}">
      <dgm:prSet/>
      <dgm:spPr/>
      <dgm:t>
        <a:bodyPr/>
        <a:lstStyle/>
        <a:p>
          <a:endParaRPr lang="nl-NL"/>
        </a:p>
      </dgm:t>
    </dgm:pt>
    <dgm:pt modelId="{222739E5-07A3-40C3-9513-7F0EA2D481D6}">
      <dgm:prSet phldrT="[Tekst]"/>
      <dgm:spPr/>
      <dgm:t>
        <a:bodyPr/>
        <a:lstStyle/>
        <a:p>
          <a:r>
            <a:rPr lang="nl-NL" dirty="0" smtClean="0"/>
            <a:t>(Betere) foto's maken</a:t>
          </a:r>
          <a:endParaRPr lang="nl-NL" dirty="0"/>
        </a:p>
      </dgm:t>
    </dgm:pt>
    <dgm:pt modelId="{C459FE8D-E325-405D-8AD6-E8236919B72D}" type="parTrans" cxnId="{2726C8F8-28EA-412A-93EE-1886FA775D4B}">
      <dgm:prSet/>
      <dgm:spPr/>
      <dgm:t>
        <a:bodyPr/>
        <a:lstStyle/>
        <a:p>
          <a:endParaRPr lang="nl-NL"/>
        </a:p>
      </dgm:t>
    </dgm:pt>
    <dgm:pt modelId="{FC5851F0-51B6-47FA-BF5A-079F215577DA}" type="sibTrans" cxnId="{2726C8F8-28EA-412A-93EE-1886FA775D4B}">
      <dgm:prSet/>
      <dgm:spPr/>
      <dgm:t>
        <a:bodyPr/>
        <a:lstStyle/>
        <a:p>
          <a:endParaRPr lang="nl-NL"/>
        </a:p>
      </dgm:t>
    </dgm:pt>
    <dgm:pt modelId="{AD903E35-ACEB-4996-B463-7DAAC190F890}" type="pres">
      <dgm:prSet presAssocID="{0357B4FE-2937-42CE-A9FB-78931C327AC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22BE274-0E03-425F-9701-D544E09FFBE4}" type="pres">
      <dgm:prSet presAssocID="{A1A22B6A-DD3F-4BF5-B439-28DFB91AF0A0}" presName="dummy" presStyleCnt="0"/>
      <dgm:spPr/>
    </dgm:pt>
    <dgm:pt modelId="{9B26FD6F-B498-4D96-92CE-11C2310633A8}" type="pres">
      <dgm:prSet presAssocID="{A1A22B6A-DD3F-4BF5-B439-28DFB91AF0A0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8C0B3AE-AD7E-4466-A99C-683E2D1A0D3D}" type="pres">
      <dgm:prSet presAssocID="{3AE94416-A735-414C-A98E-10B10D6B7138}" presName="sibTrans" presStyleLbl="node1" presStyleIdx="0" presStyleCnt="4"/>
      <dgm:spPr/>
      <dgm:t>
        <a:bodyPr/>
        <a:lstStyle/>
        <a:p>
          <a:endParaRPr lang="nl-NL"/>
        </a:p>
      </dgm:t>
    </dgm:pt>
    <dgm:pt modelId="{97066277-FE5C-4746-B217-F70799F4E342}" type="pres">
      <dgm:prSet presAssocID="{23EF9390-B636-4843-9DD7-D6FF4E5C8215}" presName="dummy" presStyleCnt="0"/>
      <dgm:spPr/>
    </dgm:pt>
    <dgm:pt modelId="{1D47236E-0EF9-4088-B07C-E968B1AABEE6}" type="pres">
      <dgm:prSet presAssocID="{23EF9390-B636-4843-9DD7-D6FF4E5C8215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047CEE7-FDF6-4C66-B117-2CD8DAD43379}" type="pres">
      <dgm:prSet presAssocID="{AA34FB62-A3FB-46E8-9344-6DE6EE12AC01}" presName="sibTrans" presStyleLbl="node1" presStyleIdx="1" presStyleCnt="4"/>
      <dgm:spPr/>
      <dgm:t>
        <a:bodyPr/>
        <a:lstStyle/>
        <a:p>
          <a:endParaRPr lang="nl-NL"/>
        </a:p>
      </dgm:t>
    </dgm:pt>
    <dgm:pt modelId="{CDF0C093-41E9-49DC-8837-664AF5E6E896}" type="pres">
      <dgm:prSet presAssocID="{C21B0513-D849-4A48-8BA6-17487990BF55}" presName="dummy" presStyleCnt="0"/>
      <dgm:spPr/>
    </dgm:pt>
    <dgm:pt modelId="{A717CA05-DC99-4707-B097-4B8546916EB4}" type="pres">
      <dgm:prSet presAssocID="{C21B0513-D849-4A48-8BA6-17487990BF55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56D8EFD-08DD-40EE-8F80-1C41F5AF176F}" type="pres">
      <dgm:prSet presAssocID="{B184D71D-8AF2-4F42-B1C5-10D01E9162FE}" presName="sibTrans" presStyleLbl="node1" presStyleIdx="2" presStyleCnt="4"/>
      <dgm:spPr/>
      <dgm:t>
        <a:bodyPr/>
        <a:lstStyle/>
        <a:p>
          <a:endParaRPr lang="nl-NL"/>
        </a:p>
      </dgm:t>
    </dgm:pt>
    <dgm:pt modelId="{B73637BE-3F55-45CA-9484-CDEB1888518F}" type="pres">
      <dgm:prSet presAssocID="{222739E5-07A3-40C3-9513-7F0EA2D481D6}" presName="dummy" presStyleCnt="0"/>
      <dgm:spPr/>
    </dgm:pt>
    <dgm:pt modelId="{11731DEB-AE76-4D20-B74C-6DA103ADE4C6}" type="pres">
      <dgm:prSet presAssocID="{222739E5-07A3-40C3-9513-7F0EA2D481D6}" presName="node" presStyleLbl="revTx" presStyleIdx="3" presStyleCnt="4" custRadScaleRad="96312" custRadScaleInc="-2136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FAADB50-DDB1-4B54-BC63-B0E52E18007F}" type="pres">
      <dgm:prSet presAssocID="{FC5851F0-51B6-47FA-BF5A-079F215577DA}" presName="sibTrans" presStyleLbl="node1" presStyleIdx="3" presStyleCnt="4"/>
      <dgm:spPr/>
      <dgm:t>
        <a:bodyPr/>
        <a:lstStyle/>
        <a:p>
          <a:endParaRPr lang="nl-NL"/>
        </a:p>
      </dgm:t>
    </dgm:pt>
  </dgm:ptLst>
  <dgm:cxnLst>
    <dgm:cxn modelId="{B676D46B-88F6-4454-985F-4892850E09C5}" srcId="{0357B4FE-2937-42CE-A9FB-78931C327AC6}" destId="{C21B0513-D849-4A48-8BA6-17487990BF55}" srcOrd="2" destOrd="0" parTransId="{9A62584C-0ED0-4955-AE9E-052708A7572F}" sibTransId="{B184D71D-8AF2-4F42-B1C5-10D01E9162FE}"/>
    <dgm:cxn modelId="{820242AF-CA7F-4CE7-83B3-571423B5F2B7}" type="presOf" srcId="{23EF9390-B636-4843-9DD7-D6FF4E5C8215}" destId="{1D47236E-0EF9-4088-B07C-E968B1AABEE6}" srcOrd="0" destOrd="0" presId="urn:microsoft.com/office/officeart/2005/8/layout/cycle1"/>
    <dgm:cxn modelId="{24B4E3F7-FFBA-4848-9775-53C99331C760}" type="presOf" srcId="{AA34FB62-A3FB-46E8-9344-6DE6EE12AC01}" destId="{F047CEE7-FDF6-4C66-B117-2CD8DAD43379}" srcOrd="0" destOrd="0" presId="urn:microsoft.com/office/officeart/2005/8/layout/cycle1"/>
    <dgm:cxn modelId="{9092030C-E472-4D6D-B1FC-7872CC5E07E2}" srcId="{0357B4FE-2937-42CE-A9FB-78931C327AC6}" destId="{A1A22B6A-DD3F-4BF5-B439-28DFB91AF0A0}" srcOrd="0" destOrd="0" parTransId="{C56F08F8-138B-4656-97C8-19CFD84BB97F}" sibTransId="{3AE94416-A735-414C-A98E-10B10D6B7138}"/>
    <dgm:cxn modelId="{152F148B-47A1-4476-BBFB-DF4EBE23FAE0}" type="presOf" srcId="{C21B0513-D849-4A48-8BA6-17487990BF55}" destId="{A717CA05-DC99-4707-B097-4B8546916EB4}" srcOrd="0" destOrd="0" presId="urn:microsoft.com/office/officeart/2005/8/layout/cycle1"/>
    <dgm:cxn modelId="{D0EA8C14-0F78-4E2D-A64B-20C26E051C99}" type="presOf" srcId="{0357B4FE-2937-42CE-A9FB-78931C327AC6}" destId="{AD903E35-ACEB-4996-B463-7DAAC190F890}" srcOrd="0" destOrd="0" presId="urn:microsoft.com/office/officeart/2005/8/layout/cycle1"/>
    <dgm:cxn modelId="{2726C8F8-28EA-412A-93EE-1886FA775D4B}" srcId="{0357B4FE-2937-42CE-A9FB-78931C327AC6}" destId="{222739E5-07A3-40C3-9513-7F0EA2D481D6}" srcOrd="3" destOrd="0" parTransId="{C459FE8D-E325-405D-8AD6-E8236919B72D}" sibTransId="{FC5851F0-51B6-47FA-BF5A-079F215577DA}"/>
    <dgm:cxn modelId="{C1A1F76C-097C-4978-B575-07A29B50214C}" type="presOf" srcId="{B184D71D-8AF2-4F42-B1C5-10D01E9162FE}" destId="{F56D8EFD-08DD-40EE-8F80-1C41F5AF176F}" srcOrd="0" destOrd="0" presId="urn:microsoft.com/office/officeart/2005/8/layout/cycle1"/>
    <dgm:cxn modelId="{6894FA49-C1E8-476F-94DA-F06E86665C6C}" type="presOf" srcId="{222739E5-07A3-40C3-9513-7F0EA2D481D6}" destId="{11731DEB-AE76-4D20-B74C-6DA103ADE4C6}" srcOrd="0" destOrd="0" presId="urn:microsoft.com/office/officeart/2005/8/layout/cycle1"/>
    <dgm:cxn modelId="{CAE8FAD5-E5E4-43FC-88B0-16892D7B6B24}" srcId="{0357B4FE-2937-42CE-A9FB-78931C327AC6}" destId="{23EF9390-B636-4843-9DD7-D6FF4E5C8215}" srcOrd="1" destOrd="0" parTransId="{54705449-4CBE-4084-8B83-F899300D7696}" sibTransId="{AA34FB62-A3FB-46E8-9344-6DE6EE12AC01}"/>
    <dgm:cxn modelId="{CEBF615E-511A-46A2-A214-7F3CC1C51C7A}" type="presOf" srcId="{A1A22B6A-DD3F-4BF5-B439-28DFB91AF0A0}" destId="{9B26FD6F-B498-4D96-92CE-11C2310633A8}" srcOrd="0" destOrd="0" presId="urn:microsoft.com/office/officeart/2005/8/layout/cycle1"/>
    <dgm:cxn modelId="{C73CD3A9-DCB6-42E3-B206-15C4A504F51C}" type="presOf" srcId="{3AE94416-A735-414C-A98E-10B10D6B7138}" destId="{38C0B3AE-AD7E-4466-A99C-683E2D1A0D3D}" srcOrd="0" destOrd="0" presId="urn:microsoft.com/office/officeart/2005/8/layout/cycle1"/>
    <dgm:cxn modelId="{FA0CAB47-67A9-48C8-BB72-137E5CECFA81}" type="presOf" srcId="{FC5851F0-51B6-47FA-BF5A-079F215577DA}" destId="{BFAADB50-DDB1-4B54-BC63-B0E52E18007F}" srcOrd="0" destOrd="0" presId="urn:microsoft.com/office/officeart/2005/8/layout/cycle1"/>
    <dgm:cxn modelId="{17A0B382-0C55-4DE6-A610-C0C712041081}" type="presParOf" srcId="{AD903E35-ACEB-4996-B463-7DAAC190F890}" destId="{B22BE274-0E03-425F-9701-D544E09FFBE4}" srcOrd="0" destOrd="0" presId="urn:microsoft.com/office/officeart/2005/8/layout/cycle1"/>
    <dgm:cxn modelId="{18D3BC2D-48DE-4271-A02A-5221C35F6E6F}" type="presParOf" srcId="{AD903E35-ACEB-4996-B463-7DAAC190F890}" destId="{9B26FD6F-B498-4D96-92CE-11C2310633A8}" srcOrd="1" destOrd="0" presId="urn:microsoft.com/office/officeart/2005/8/layout/cycle1"/>
    <dgm:cxn modelId="{650CFE75-30B5-4948-B531-4BC40164997B}" type="presParOf" srcId="{AD903E35-ACEB-4996-B463-7DAAC190F890}" destId="{38C0B3AE-AD7E-4466-A99C-683E2D1A0D3D}" srcOrd="2" destOrd="0" presId="urn:microsoft.com/office/officeart/2005/8/layout/cycle1"/>
    <dgm:cxn modelId="{6A5B261B-2391-454E-8E73-7E4AAA487434}" type="presParOf" srcId="{AD903E35-ACEB-4996-B463-7DAAC190F890}" destId="{97066277-FE5C-4746-B217-F70799F4E342}" srcOrd="3" destOrd="0" presId="urn:microsoft.com/office/officeart/2005/8/layout/cycle1"/>
    <dgm:cxn modelId="{93CFEB3B-5749-4009-B486-B428360537BC}" type="presParOf" srcId="{AD903E35-ACEB-4996-B463-7DAAC190F890}" destId="{1D47236E-0EF9-4088-B07C-E968B1AABEE6}" srcOrd="4" destOrd="0" presId="urn:microsoft.com/office/officeart/2005/8/layout/cycle1"/>
    <dgm:cxn modelId="{4F9BB423-676F-40E0-BFD6-D416B95A3C57}" type="presParOf" srcId="{AD903E35-ACEB-4996-B463-7DAAC190F890}" destId="{F047CEE7-FDF6-4C66-B117-2CD8DAD43379}" srcOrd="5" destOrd="0" presId="urn:microsoft.com/office/officeart/2005/8/layout/cycle1"/>
    <dgm:cxn modelId="{835CB167-AF17-42C6-BC60-03E73436DA0C}" type="presParOf" srcId="{AD903E35-ACEB-4996-B463-7DAAC190F890}" destId="{CDF0C093-41E9-49DC-8837-664AF5E6E896}" srcOrd="6" destOrd="0" presId="urn:microsoft.com/office/officeart/2005/8/layout/cycle1"/>
    <dgm:cxn modelId="{C67F333C-A169-4C8F-A4DE-BE5CAFD25510}" type="presParOf" srcId="{AD903E35-ACEB-4996-B463-7DAAC190F890}" destId="{A717CA05-DC99-4707-B097-4B8546916EB4}" srcOrd="7" destOrd="0" presId="urn:microsoft.com/office/officeart/2005/8/layout/cycle1"/>
    <dgm:cxn modelId="{4A0F9766-76B3-41E7-9103-07AE32A92BAC}" type="presParOf" srcId="{AD903E35-ACEB-4996-B463-7DAAC190F890}" destId="{F56D8EFD-08DD-40EE-8F80-1C41F5AF176F}" srcOrd="8" destOrd="0" presId="urn:microsoft.com/office/officeart/2005/8/layout/cycle1"/>
    <dgm:cxn modelId="{0BB4D267-5386-4D2C-ADEF-C4A40727CE16}" type="presParOf" srcId="{AD903E35-ACEB-4996-B463-7DAAC190F890}" destId="{B73637BE-3F55-45CA-9484-CDEB1888518F}" srcOrd="9" destOrd="0" presId="urn:microsoft.com/office/officeart/2005/8/layout/cycle1"/>
    <dgm:cxn modelId="{8AA26F4C-38D6-4F85-B0DC-5124DCFBD6DC}" type="presParOf" srcId="{AD903E35-ACEB-4996-B463-7DAAC190F890}" destId="{11731DEB-AE76-4D20-B74C-6DA103ADE4C6}" srcOrd="10" destOrd="0" presId="urn:microsoft.com/office/officeart/2005/8/layout/cycle1"/>
    <dgm:cxn modelId="{1376A176-9BD6-4A89-87A8-F69F8C6C89F0}" type="presParOf" srcId="{AD903E35-ACEB-4996-B463-7DAAC190F890}" destId="{BFAADB50-DDB1-4B54-BC63-B0E52E18007F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6FD6F-B498-4D96-92CE-11C2310633A8}">
      <dsp:nvSpPr>
        <dsp:cNvPr id="0" name=""/>
        <dsp:cNvSpPr/>
      </dsp:nvSpPr>
      <dsp:spPr>
        <a:xfrm>
          <a:off x="3138924" y="71298"/>
          <a:ext cx="1133177" cy="113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Bespreken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(op een positieve manier)</a:t>
          </a:r>
          <a:endParaRPr lang="nl-NL" sz="1300" kern="1200" dirty="0"/>
        </a:p>
      </dsp:txBody>
      <dsp:txXfrm>
        <a:off x="3138924" y="71298"/>
        <a:ext cx="1133177" cy="1133177"/>
      </dsp:txXfrm>
    </dsp:sp>
    <dsp:sp modelId="{38C0B3AE-AD7E-4466-A99C-683E2D1A0D3D}">
      <dsp:nvSpPr>
        <dsp:cNvPr id="0" name=""/>
        <dsp:cNvSpPr/>
      </dsp:nvSpPr>
      <dsp:spPr>
        <a:xfrm>
          <a:off x="1142899" y="-100"/>
          <a:ext cx="3200600" cy="3200600"/>
        </a:xfrm>
        <a:prstGeom prst="circularArrow">
          <a:avLst>
            <a:gd name="adj1" fmla="val 6904"/>
            <a:gd name="adj2" fmla="val 465506"/>
            <a:gd name="adj3" fmla="val 548766"/>
            <a:gd name="adj4" fmla="val 20585728"/>
            <a:gd name="adj5" fmla="val 805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7236E-0EF9-4088-B07C-E968B1AABEE6}">
      <dsp:nvSpPr>
        <dsp:cNvPr id="0" name=""/>
        <dsp:cNvSpPr/>
      </dsp:nvSpPr>
      <dsp:spPr>
        <a:xfrm>
          <a:off x="3138924" y="1995924"/>
          <a:ext cx="1133177" cy="113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Bewustwording: wat werkt wel en wat werkt niet</a:t>
          </a:r>
          <a:endParaRPr lang="nl-NL" sz="1300" kern="1200" dirty="0"/>
        </a:p>
      </dsp:txBody>
      <dsp:txXfrm>
        <a:off x="3138924" y="1995924"/>
        <a:ext cx="1133177" cy="1133177"/>
      </dsp:txXfrm>
    </dsp:sp>
    <dsp:sp modelId="{F047CEE7-FDF6-4C66-B117-2CD8DAD43379}">
      <dsp:nvSpPr>
        <dsp:cNvPr id="0" name=""/>
        <dsp:cNvSpPr/>
      </dsp:nvSpPr>
      <dsp:spPr>
        <a:xfrm>
          <a:off x="1142899" y="-100"/>
          <a:ext cx="3200600" cy="3200600"/>
        </a:xfrm>
        <a:prstGeom prst="circularArrow">
          <a:avLst>
            <a:gd name="adj1" fmla="val 6904"/>
            <a:gd name="adj2" fmla="val 465506"/>
            <a:gd name="adj3" fmla="val 5948766"/>
            <a:gd name="adj4" fmla="val 4385728"/>
            <a:gd name="adj5" fmla="val 805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7CA05-DC99-4707-B097-4B8546916EB4}">
      <dsp:nvSpPr>
        <dsp:cNvPr id="0" name=""/>
        <dsp:cNvSpPr/>
      </dsp:nvSpPr>
      <dsp:spPr>
        <a:xfrm>
          <a:off x="1214298" y="1995924"/>
          <a:ext cx="1133177" cy="113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Kennis inzetten/ Tips opvolgen</a:t>
          </a:r>
          <a:endParaRPr lang="nl-NL" sz="1300" kern="1200" dirty="0"/>
        </a:p>
      </dsp:txBody>
      <dsp:txXfrm>
        <a:off x="1214298" y="1995924"/>
        <a:ext cx="1133177" cy="1133177"/>
      </dsp:txXfrm>
    </dsp:sp>
    <dsp:sp modelId="{F56D8EFD-08DD-40EE-8F80-1C41F5AF176F}">
      <dsp:nvSpPr>
        <dsp:cNvPr id="0" name=""/>
        <dsp:cNvSpPr/>
      </dsp:nvSpPr>
      <dsp:spPr>
        <a:xfrm>
          <a:off x="1170141" y="104228"/>
          <a:ext cx="3200600" cy="3200600"/>
        </a:xfrm>
        <a:prstGeom prst="circularArrow">
          <a:avLst>
            <a:gd name="adj1" fmla="val 6904"/>
            <a:gd name="adj2" fmla="val 465506"/>
            <a:gd name="adj3" fmla="val 11242592"/>
            <a:gd name="adj4" fmla="val 10058175"/>
            <a:gd name="adj5" fmla="val 805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31DEB-AE76-4D20-B74C-6DA103ADE4C6}">
      <dsp:nvSpPr>
        <dsp:cNvPr id="0" name=""/>
        <dsp:cNvSpPr/>
      </dsp:nvSpPr>
      <dsp:spPr>
        <a:xfrm>
          <a:off x="1152133" y="216024"/>
          <a:ext cx="1133177" cy="113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(Betere) foto's maken</a:t>
          </a:r>
          <a:endParaRPr lang="nl-NL" sz="1300" kern="1200" dirty="0"/>
        </a:p>
      </dsp:txBody>
      <dsp:txXfrm>
        <a:off x="1152133" y="216024"/>
        <a:ext cx="1133177" cy="1133177"/>
      </dsp:txXfrm>
    </dsp:sp>
    <dsp:sp modelId="{BFAADB50-DDB1-4B54-BC63-B0E52E18007F}">
      <dsp:nvSpPr>
        <dsp:cNvPr id="0" name=""/>
        <dsp:cNvSpPr/>
      </dsp:nvSpPr>
      <dsp:spPr>
        <a:xfrm>
          <a:off x="1223330" y="21677"/>
          <a:ext cx="3200600" cy="3200600"/>
        </a:xfrm>
        <a:prstGeom prst="circularArrow">
          <a:avLst>
            <a:gd name="adj1" fmla="val 6904"/>
            <a:gd name="adj2" fmla="val 465506"/>
            <a:gd name="adj3" fmla="val 16538246"/>
            <a:gd name="adj4" fmla="val 14801959"/>
            <a:gd name="adj5" fmla="val 805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B09-BFBE-4CB9-916D-2AF339E75306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7534-0A40-4828-9721-EEAFBEB4E4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B09-BFBE-4CB9-916D-2AF339E75306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7534-0A40-4828-9721-EEAFBEB4E4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B09-BFBE-4CB9-916D-2AF339E75306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7534-0A40-4828-9721-EEAFBEB4E4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B09-BFBE-4CB9-916D-2AF339E75306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7534-0A40-4828-9721-EEAFBEB4E4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B09-BFBE-4CB9-916D-2AF339E75306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7534-0A40-4828-9721-EEAFBEB4E4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B09-BFBE-4CB9-916D-2AF339E75306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7534-0A40-4828-9721-EEAFBEB4E47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B09-BFBE-4CB9-916D-2AF339E75306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7534-0A40-4828-9721-EEAFBEB4E4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B09-BFBE-4CB9-916D-2AF339E75306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7534-0A40-4828-9721-EEAFBEB4E4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B09-BFBE-4CB9-916D-2AF339E75306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7534-0A40-4828-9721-EEAFBEB4E4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B09-BFBE-4CB9-916D-2AF339E75306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C27534-0A40-4828-9721-EEAFBEB4E4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B09-BFBE-4CB9-916D-2AF339E75306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7534-0A40-4828-9721-EEAFBEB4E4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97F9B09-BFBE-4CB9-916D-2AF339E75306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DC27534-0A40-4828-9721-EEAFBEB4E47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ndersdriehoek.nl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manders driehoek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Foto's bespreken...maar dan anders</a:t>
            </a:r>
          </a:p>
        </p:txBody>
      </p:sp>
    </p:spTree>
    <p:extLst>
      <p:ext uri="{BB962C8B-B14F-4D97-AF65-F5344CB8AC3E}">
        <p14:creationId xmlns:p14="http://schemas.microsoft.com/office/powerpoint/2010/main" val="18760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/>
          <a:lstStyle/>
          <a:p>
            <a:r>
              <a:rPr lang="nl-NL" dirty="0" smtClean="0"/>
              <a:t>Licht/</a:t>
            </a:r>
            <a:r>
              <a:rPr lang="nl-NL" dirty="0" err="1" smtClean="0"/>
              <a:t>donKER</a:t>
            </a:r>
            <a:r>
              <a:rPr lang="nl-NL" dirty="0" smtClean="0"/>
              <a:t>/</a:t>
            </a:r>
            <a:br>
              <a:rPr lang="nl-NL" dirty="0" smtClean="0"/>
            </a:br>
            <a:r>
              <a:rPr lang="nl-NL" sz="1800" dirty="0" smtClean="0"/>
              <a:t>LICHTVAL/ CONTRAST</a:t>
            </a:r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827584" y="141277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Hoe is de verdeling tussen licht en donker in de foto?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17" y="1949413"/>
            <a:ext cx="1517235" cy="227585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28" y="1960325"/>
            <a:ext cx="1519637" cy="227945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77" y="1949413"/>
            <a:ext cx="1517235" cy="2275853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082657" y="423171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Hoe ervaar je de verschillende foto’s?</a:t>
            </a:r>
            <a:endParaRPr lang="nl-NL" dirty="0"/>
          </a:p>
        </p:txBody>
      </p:sp>
      <p:pic>
        <p:nvPicPr>
          <p:cNvPr id="12" name="Picture 3" descr="K:\Mijn documenten\Manders Driehoek\ontwikkeling\driehoek3-trans-3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1764995" cy="1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al 12"/>
          <p:cNvSpPr/>
          <p:nvPr/>
        </p:nvSpPr>
        <p:spPr>
          <a:xfrm>
            <a:off x="8316416" y="5949280"/>
            <a:ext cx="381104" cy="397519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1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K:\Mijn documenten\Manders Driehoek\ontwikkeling\driehoek3-trans-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00" y="5004000"/>
            <a:ext cx="1764995" cy="1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/>
          <a:lstStyle/>
          <a:p>
            <a:r>
              <a:rPr lang="nl-NL" dirty="0" smtClean="0"/>
              <a:t>Kleur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72636"/>
            <a:ext cx="4829160" cy="744196"/>
          </a:xfrm>
        </p:spPr>
        <p:txBody>
          <a:bodyPr wrap="none">
            <a:noAutofit/>
          </a:bodyPr>
          <a:lstStyle/>
          <a:p>
            <a:r>
              <a:rPr lang="nl-NL" sz="1800" b="0" dirty="0" smtClean="0"/>
              <a:t>Speelt kleur een belangrijke rol in de foto en zo ja,</a:t>
            </a:r>
          </a:p>
          <a:p>
            <a:r>
              <a:rPr lang="nl-NL" sz="1800" b="0" dirty="0" smtClean="0"/>
              <a:t>welk </a:t>
            </a:r>
            <a:r>
              <a:rPr lang="nl-NL" sz="1800" b="0" dirty="0" smtClean="0">
                <a:solidFill>
                  <a:srgbClr val="C00000"/>
                </a:solidFill>
              </a:rPr>
              <a:t>effect</a:t>
            </a:r>
            <a:r>
              <a:rPr lang="nl-NL" sz="1800" b="0" dirty="0" smtClean="0"/>
              <a:t> heeft dat op de beleving van de foto?</a:t>
            </a:r>
          </a:p>
          <a:p>
            <a:endParaRPr lang="nl-NL" b="0" dirty="0" smtClean="0"/>
          </a:p>
        </p:txBody>
      </p:sp>
      <p:sp>
        <p:nvSpPr>
          <p:cNvPr id="4" name="Ovaal 3"/>
          <p:cNvSpPr/>
          <p:nvPr/>
        </p:nvSpPr>
        <p:spPr>
          <a:xfrm>
            <a:off x="8501370" y="6309320"/>
            <a:ext cx="319102" cy="332846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80728"/>
            <a:ext cx="2557318" cy="386104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67" y="2033464"/>
            <a:ext cx="1879945" cy="280831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67" y="2609528"/>
            <a:ext cx="297601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K:\Mijn documenten\Manders Driehoek\ontwikkeling\driehoek3-trans-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00" y="5004000"/>
            <a:ext cx="1764995" cy="1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/>
          <a:lstStyle/>
          <a:p>
            <a:r>
              <a:rPr lang="nl-NL" dirty="0" smtClean="0"/>
              <a:t>(on)scherpte/ scherptediepte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" name="Ovaal 3"/>
          <p:cNvSpPr/>
          <p:nvPr/>
        </p:nvSpPr>
        <p:spPr>
          <a:xfrm>
            <a:off x="8367360" y="6381328"/>
            <a:ext cx="381104" cy="397519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5441744" cy="36042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45" y="1124744"/>
            <a:ext cx="2479780" cy="165498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91" y="3035339"/>
            <a:ext cx="2403795" cy="168980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265472" y="241707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F11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8209100" y="4359684"/>
            <a:ext cx="63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F6,3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9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K:\Mijn documenten\Manders Driehoek\ontwikkeling\driehoek3-trans-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00" y="5004000"/>
            <a:ext cx="1764995" cy="1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/>
          <a:lstStyle/>
          <a:p>
            <a:r>
              <a:rPr lang="nl-NL" dirty="0" smtClean="0"/>
              <a:t>Detaillering/ structuur</a:t>
            </a:r>
            <a:br>
              <a:rPr lang="nl-NL" dirty="0" smtClean="0"/>
            </a:br>
            <a:r>
              <a:rPr lang="nl-NL" sz="1800" dirty="0" smtClean="0"/>
              <a:t>stofuitdrukking</a:t>
            </a:r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" name="Ovaal 3"/>
          <p:cNvSpPr/>
          <p:nvPr/>
        </p:nvSpPr>
        <p:spPr>
          <a:xfrm>
            <a:off x="8079328" y="6393076"/>
            <a:ext cx="381104" cy="397519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059" y="476779"/>
            <a:ext cx="2664296" cy="402256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5040560" cy="33746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95536" y="450912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Draagt de structuur bij aan het gevoel dat de foto oproept?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72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K:\Mijn documenten\Manders Driehoek\ontwikkeling\driehoek3-trans-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00" y="5004000"/>
            <a:ext cx="1764995" cy="1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898" y="332656"/>
            <a:ext cx="7520940" cy="686976"/>
          </a:xfrm>
        </p:spPr>
        <p:txBody>
          <a:bodyPr/>
          <a:lstStyle/>
          <a:p>
            <a:r>
              <a:rPr lang="nl-NL" dirty="0" smtClean="0"/>
              <a:t>Beweging/tijd/timing</a:t>
            </a:r>
            <a:br>
              <a:rPr lang="nl-NL" dirty="0" smtClean="0"/>
            </a:br>
            <a:endParaRPr lang="nl-NL" sz="18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24744"/>
            <a:ext cx="3435117" cy="2275208"/>
          </a:xfrm>
        </p:spPr>
      </p:pic>
      <p:sp>
        <p:nvSpPr>
          <p:cNvPr id="4" name="Ovaal 3"/>
          <p:cNvSpPr/>
          <p:nvPr/>
        </p:nvSpPr>
        <p:spPr>
          <a:xfrm>
            <a:off x="7740352" y="6371476"/>
            <a:ext cx="381104" cy="397519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5219311" cy="290303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7504" y="4149080"/>
            <a:ext cx="521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Werd de foto op het juiste moment gemaakt?</a:t>
            </a:r>
          </a:p>
        </p:txBody>
      </p:sp>
      <p:sp>
        <p:nvSpPr>
          <p:cNvPr id="3" name="Rechthoek 2"/>
          <p:cNvSpPr/>
          <p:nvPr/>
        </p:nvSpPr>
        <p:spPr>
          <a:xfrm>
            <a:off x="5508104" y="3501008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Draagt de beweging in het beeld bij tot de sfeer in de foto?</a:t>
            </a:r>
          </a:p>
        </p:txBody>
      </p:sp>
    </p:spTree>
    <p:extLst>
      <p:ext uri="{BB962C8B-B14F-4D97-AF65-F5344CB8AC3E}">
        <p14:creationId xmlns:p14="http://schemas.microsoft.com/office/powerpoint/2010/main" val="20725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K:\Mijn documenten\Manders Driehoek\ontwikkeling\driehoek3-trans-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00" y="5004000"/>
            <a:ext cx="1764995" cy="1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/>
          <a:lstStyle/>
          <a:p>
            <a:r>
              <a:rPr lang="nl-NL" dirty="0" smtClean="0"/>
              <a:t>Manipulatie</a:t>
            </a:r>
            <a:br>
              <a:rPr lang="nl-NL" dirty="0" smtClean="0"/>
            </a:br>
            <a:r>
              <a:rPr lang="nl-NL" sz="1800" dirty="0" smtClean="0"/>
              <a:t>beeldbewerking</a:t>
            </a:r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" name="Ovaal 3"/>
          <p:cNvSpPr/>
          <p:nvPr/>
        </p:nvSpPr>
        <p:spPr>
          <a:xfrm>
            <a:off x="7500603" y="6388732"/>
            <a:ext cx="381104" cy="397519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62276"/>
            <a:ext cx="3341300" cy="36004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3" y="1162276"/>
            <a:ext cx="4458458" cy="315213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67" y="5195106"/>
            <a:ext cx="2376264" cy="1573889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56261" y="4293096"/>
            <a:ext cx="444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Versterkt de beeldbewerking de sfeer?</a:t>
            </a:r>
          </a:p>
          <a:p>
            <a:r>
              <a:rPr lang="nl-NL" dirty="0" smtClean="0"/>
              <a:t>Wat vertelt het samengestelde beeld?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699792" y="519916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Originele foto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3411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K:\Mijn documenten\Manders Driehoek\ontwikkeling\driehoek3-trans-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00" y="5004000"/>
            <a:ext cx="1764995" cy="1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898" y="332656"/>
            <a:ext cx="7520940" cy="686976"/>
          </a:xfrm>
        </p:spPr>
        <p:txBody>
          <a:bodyPr/>
          <a:lstStyle/>
          <a:p>
            <a:r>
              <a:rPr lang="nl-NL" dirty="0" smtClean="0"/>
              <a:t>Persoonlijke expressie</a:t>
            </a:r>
            <a:br>
              <a:rPr lang="nl-NL" dirty="0" smtClean="0"/>
            </a:br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28620"/>
            <a:ext cx="4032448" cy="4128572"/>
          </a:xfrm>
        </p:spPr>
        <p:txBody>
          <a:bodyPr>
            <a:normAutofit fontScale="25000" lnSpcReduction="20000"/>
          </a:bodyPr>
          <a:lstStyle/>
          <a:p>
            <a:r>
              <a:rPr lang="nl-NL" sz="7200" b="0" dirty="0" smtClean="0"/>
              <a:t>Vertelt de foto een persoonlijk verhaal?</a:t>
            </a:r>
          </a:p>
          <a:p>
            <a:r>
              <a:rPr lang="nl-NL" sz="7200" b="0" dirty="0" smtClean="0"/>
              <a:t>Bijvoorbeeld: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7200" b="0" dirty="0" smtClean="0"/>
              <a:t>vervreemding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7200" b="0" dirty="0" smtClean="0"/>
              <a:t>vertedering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7200" b="0" dirty="0" smtClean="0"/>
              <a:t>angst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7200" b="0" dirty="0" smtClean="0"/>
              <a:t>saamhorigheid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7200" b="0" dirty="0" smtClean="0"/>
              <a:t>vrolijkheid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7200" b="0" dirty="0" smtClean="0"/>
              <a:t>afkeer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7200" b="0" dirty="0" smtClean="0"/>
              <a:t>herkenning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7200" b="0" dirty="0" smtClean="0"/>
              <a:t>eenzaamheid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7200" b="0" dirty="0" smtClean="0"/>
              <a:t>bewondering</a:t>
            </a:r>
          </a:p>
          <a:p>
            <a:pPr marL="0" indent="0"/>
            <a:endParaRPr lang="nl-NL" sz="6400" dirty="0" smtClean="0"/>
          </a:p>
        </p:txBody>
      </p:sp>
      <p:sp>
        <p:nvSpPr>
          <p:cNvPr id="4" name="Ovaal 3"/>
          <p:cNvSpPr/>
          <p:nvPr/>
        </p:nvSpPr>
        <p:spPr>
          <a:xfrm>
            <a:off x="7234403" y="6389349"/>
            <a:ext cx="381104" cy="397519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76" y="1427621"/>
            <a:ext cx="4495660" cy="300949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487941" y="4509120"/>
            <a:ext cx="235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 smtClean="0"/>
              <a:t>Monday morning blues</a:t>
            </a:r>
            <a:endParaRPr lang="nl-NL" sz="1600" i="1" dirty="0"/>
          </a:p>
        </p:txBody>
      </p:sp>
    </p:spTree>
    <p:extLst>
      <p:ext uri="{BB962C8B-B14F-4D97-AF65-F5344CB8AC3E}">
        <p14:creationId xmlns:p14="http://schemas.microsoft.com/office/powerpoint/2010/main" val="32048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K:\Mijn documenten\Manders Driehoek\ontwikkeling\driehoek3-trans-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00" y="5004000"/>
            <a:ext cx="1764995" cy="1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898" y="332656"/>
            <a:ext cx="7520940" cy="686976"/>
          </a:xfrm>
        </p:spPr>
        <p:txBody>
          <a:bodyPr/>
          <a:lstStyle/>
          <a:p>
            <a:r>
              <a:rPr lang="nl-NL" dirty="0" smtClean="0"/>
              <a:t>Commentaar op omgeving/ gebeurtenis</a:t>
            </a:r>
            <a:br>
              <a:rPr lang="nl-NL" dirty="0" smtClean="0"/>
            </a:br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00628"/>
            <a:ext cx="7520940" cy="3579849"/>
          </a:xfrm>
        </p:spPr>
        <p:txBody>
          <a:bodyPr/>
          <a:lstStyle/>
          <a:p>
            <a:pPr marL="0" indent="0"/>
            <a:r>
              <a:rPr lang="nl-NL" sz="1800" b="0" dirty="0" smtClean="0"/>
              <a:t>Bijvoorbeeld: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0" dirty="0" smtClean="0"/>
              <a:t>maatschappij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0" dirty="0" smtClean="0"/>
              <a:t>politiek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0" dirty="0" smtClean="0"/>
              <a:t>milieu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0" dirty="0" smtClean="0"/>
              <a:t>armoede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0" dirty="0" smtClean="0"/>
              <a:t>geweld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0" dirty="0" smtClean="0"/>
              <a:t>ongelijkheid</a:t>
            </a:r>
            <a:endParaRPr lang="nl-NL" sz="1800" b="0" dirty="0"/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" name="Ovaal 3"/>
          <p:cNvSpPr/>
          <p:nvPr/>
        </p:nvSpPr>
        <p:spPr>
          <a:xfrm>
            <a:off x="7143224" y="6199833"/>
            <a:ext cx="381104" cy="397519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76" y="2311618"/>
            <a:ext cx="3494546" cy="233932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73265"/>
            <a:ext cx="2610363" cy="347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K:\Mijn documenten\Manders Driehoek\ontwikkeling\driehoek3-trans-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00" y="5004000"/>
            <a:ext cx="1764995" cy="1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/>
          <a:lstStyle/>
          <a:p>
            <a:r>
              <a:rPr lang="nl-NL" dirty="0" smtClean="0"/>
              <a:t>Symboliek</a:t>
            </a:r>
            <a:br>
              <a:rPr lang="nl-NL" dirty="0" smtClean="0"/>
            </a:br>
            <a:r>
              <a:rPr lang="nl-NL" sz="1800" dirty="0" smtClean="0"/>
              <a:t>verwijzing</a:t>
            </a:r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" name="Ovaal 3"/>
          <p:cNvSpPr/>
          <p:nvPr/>
        </p:nvSpPr>
        <p:spPr>
          <a:xfrm>
            <a:off x="7283493" y="5945382"/>
            <a:ext cx="381104" cy="397519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59"/>
            <a:ext cx="4968552" cy="332413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040252" y="1197327"/>
            <a:ext cx="29242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Gebruik van </a:t>
            </a:r>
            <a:r>
              <a:rPr lang="nl-NL" dirty="0">
                <a:solidFill>
                  <a:srgbClr val="AD3413"/>
                </a:solidFill>
              </a:rPr>
              <a:t>Symbolen</a:t>
            </a:r>
            <a:r>
              <a:rPr lang="nl-NL" dirty="0"/>
              <a:t> (b.v. roos of lelie)</a:t>
            </a:r>
          </a:p>
          <a:p>
            <a:endParaRPr lang="nl-NL" dirty="0"/>
          </a:p>
          <a:p>
            <a:r>
              <a:rPr lang="nl-NL" dirty="0"/>
              <a:t>Gebruik van </a:t>
            </a:r>
            <a:r>
              <a:rPr lang="nl-NL" dirty="0">
                <a:solidFill>
                  <a:srgbClr val="AD3413"/>
                </a:solidFill>
              </a:rPr>
              <a:t>Verwijzingen</a:t>
            </a:r>
            <a:r>
              <a:rPr lang="nl-NL" dirty="0"/>
              <a:t> (b.v. kunststromingen of vanitasschilderij)</a:t>
            </a: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375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K:\Mijn documenten\Manders Driehoek\ontwikkeling\driehoek3-trans-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00" y="5004000"/>
            <a:ext cx="1764995" cy="1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898" y="332656"/>
            <a:ext cx="7520940" cy="686976"/>
          </a:xfrm>
        </p:spPr>
        <p:txBody>
          <a:bodyPr/>
          <a:lstStyle/>
          <a:p>
            <a:r>
              <a:rPr lang="nl-NL" dirty="0" smtClean="0"/>
              <a:t>Inhoudelijke contrasten</a:t>
            </a:r>
            <a:br>
              <a:rPr lang="nl-NL" dirty="0" smtClean="0"/>
            </a:br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" name="Ovaal 3"/>
          <p:cNvSpPr/>
          <p:nvPr/>
        </p:nvSpPr>
        <p:spPr>
          <a:xfrm>
            <a:off x="7437092" y="5750520"/>
            <a:ext cx="381104" cy="397519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95536" y="1060915"/>
            <a:ext cx="2304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Valt meteen een inhoudelijk contrast op?</a:t>
            </a:r>
          </a:p>
          <a:p>
            <a:endParaRPr lang="nl-NL" dirty="0"/>
          </a:p>
          <a:p>
            <a:r>
              <a:rPr lang="nl-NL" dirty="0" smtClean="0"/>
              <a:t>Denk aan: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natuur-cultuur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arm-rijk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jong-oud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sportief-lui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hard-vertederend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humor</a:t>
            </a:r>
          </a:p>
          <a:p>
            <a:endParaRPr lang="nl-NL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54288"/>
            <a:ext cx="3295627" cy="247172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54288"/>
            <a:ext cx="2460500" cy="37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het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124744"/>
            <a:ext cx="7632848" cy="3579849"/>
          </a:xfrm>
        </p:spPr>
        <p:txBody>
          <a:bodyPr>
            <a:normAutofit/>
          </a:bodyPr>
          <a:lstStyle/>
          <a:p>
            <a:r>
              <a:rPr lang="nl-NL" dirty="0"/>
              <a:t>De Manders driehoek is een hulpmiddel bij het bespreken van foto’s </a:t>
            </a:r>
          </a:p>
          <a:p>
            <a:endParaRPr lang="nl-NL" dirty="0"/>
          </a:p>
          <a:p>
            <a:r>
              <a:rPr lang="nl-NL" sz="2400" dirty="0"/>
              <a:t>3 rollen:</a:t>
            </a:r>
          </a:p>
          <a:p>
            <a:r>
              <a:rPr lang="nl-NL" dirty="0"/>
              <a:t>De </a:t>
            </a:r>
            <a:r>
              <a:rPr lang="nl-NL" dirty="0">
                <a:solidFill>
                  <a:srgbClr val="AD3413"/>
                </a:solidFill>
              </a:rPr>
              <a:t>fotograaf</a:t>
            </a:r>
            <a:r>
              <a:rPr lang="nl-NL" dirty="0"/>
              <a:t> levert de foto</a:t>
            </a:r>
          </a:p>
          <a:p>
            <a:r>
              <a:rPr lang="nl-NL" dirty="0"/>
              <a:t>De </a:t>
            </a:r>
            <a:r>
              <a:rPr lang="nl-NL" dirty="0">
                <a:solidFill>
                  <a:srgbClr val="AD3413"/>
                </a:solidFill>
              </a:rPr>
              <a:t>4</a:t>
            </a:r>
            <a:r>
              <a:rPr lang="nl-NL" dirty="0"/>
              <a:t> </a:t>
            </a:r>
            <a:r>
              <a:rPr lang="nl-NL" dirty="0">
                <a:solidFill>
                  <a:srgbClr val="AD3413"/>
                </a:solidFill>
              </a:rPr>
              <a:t>besprekers</a:t>
            </a:r>
            <a:r>
              <a:rPr lang="nl-NL" dirty="0"/>
              <a:t> leggen 2 fiches op de driehoek </a:t>
            </a:r>
          </a:p>
          <a:p>
            <a:r>
              <a:rPr lang="nl-NL" dirty="0"/>
              <a:t>De </a:t>
            </a:r>
            <a:r>
              <a:rPr lang="nl-NL" dirty="0">
                <a:solidFill>
                  <a:srgbClr val="AD3413"/>
                </a:solidFill>
              </a:rPr>
              <a:t>gespreksleider</a:t>
            </a:r>
            <a:r>
              <a:rPr lang="nl-NL" dirty="0"/>
              <a:t> neemt de geplaatste fiches als uitgangspunt voor het bespreken</a:t>
            </a:r>
          </a:p>
          <a:p>
            <a:pPr marL="0" indent="0"/>
            <a:r>
              <a:rPr lang="nl-NL" dirty="0"/>
              <a:t>van de foto’s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63694"/>
            <a:ext cx="3594306" cy="35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K:\Mijn documenten\Manders Driehoek\ontwikkeling\driehoek3-trans-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00" y="5004000"/>
            <a:ext cx="1764995" cy="1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/>
          <a:lstStyle/>
          <a:p>
            <a:r>
              <a:rPr lang="nl-NL" dirty="0" smtClean="0"/>
              <a:t>Keuze Standpunt en objectief</a:t>
            </a:r>
            <a:br>
              <a:rPr lang="nl-NL" dirty="0" smtClean="0"/>
            </a:br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" name="Ovaal 3"/>
          <p:cNvSpPr/>
          <p:nvPr/>
        </p:nvSpPr>
        <p:spPr>
          <a:xfrm>
            <a:off x="7593393" y="5488978"/>
            <a:ext cx="381104" cy="397519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467544" y="1124744"/>
            <a:ext cx="779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Waar ben je als fotograaf gaan staan? </a:t>
            </a:r>
            <a:r>
              <a:rPr lang="nl-NL" dirty="0" smtClean="0"/>
              <a:t> Was </a:t>
            </a:r>
            <a:r>
              <a:rPr lang="nl-NL" dirty="0"/>
              <a:t>de keuze van je lens opvallend? </a:t>
            </a:r>
          </a:p>
          <a:p>
            <a:r>
              <a:rPr lang="nl-NL" dirty="0" smtClean="0"/>
              <a:t>Wat is </a:t>
            </a:r>
            <a:r>
              <a:rPr lang="nl-NL" dirty="0" smtClean="0">
                <a:solidFill>
                  <a:srgbClr val="AD3413"/>
                </a:solidFill>
              </a:rPr>
              <a:t>het effect </a:t>
            </a:r>
            <a:r>
              <a:rPr lang="nl-NL" dirty="0" smtClean="0"/>
              <a:t>van je keuze?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4044342" cy="269757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98" y="2060848"/>
            <a:ext cx="4044342" cy="269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K:\Mijn documenten\Manders Driehoek\ontwikkeling\driehoek3-trans-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00" y="5004000"/>
            <a:ext cx="1764995" cy="1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/>
          <a:lstStyle/>
          <a:p>
            <a:r>
              <a:rPr lang="nl-NL" dirty="0" smtClean="0"/>
              <a:t>Kader/ beeldformaat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" name="Ovaal 3"/>
          <p:cNvSpPr/>
          <p:nvPr/>
        </p:nvSpPr>
        <p:spPr>
          <a:xfrm>
            <a:off x="7731942" y="5229200"/>
            <a:ext cx="381104" cy="397519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7" y="1124744"/>
            <a:ext cx="2432374" cy="367240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15604"/>
            <a:ext cx="3152821" cy="208823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24744"/>
            <a:ext cx="2924944" cy="292494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896382" y="605587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Hoe heb je je onderwerp gekaderd?</a:t>
            </a:r>
          </a:p>
          <a:p>
            <a:endParaRPr lang="nl-NL" dirty="0" smtClean="0"/>
          </a:p>
          <a:p>
            <a:r>
              <a:rPr lang="nl-NL" dirty="0" smtClean="0"/>
              <a:t>Wat is </a:t>
            </a:r>
            <a:r>
              <a:rPr lang="nl-NL" dirty="0" smtClean="0">
                <a:solidFill>
                  <a:srgbClr val="C00000"/>
                </a:solidFill>
              </a:rPr>
              <a:t>het effect </a:t>
            </a:r>
            <a:r>
              <a:rPr lang="nl-NL" dirty="0" smtClean="0"/>
              <a:t>op de inhoud?</a:t>
            </a:r>
          </a:p>
          <a:p>
            <a:r>
              <a:rPr lang="nl-NL" dirty="0" smtClean="0"/>
              <a:t>Wat is </a:t>
            </a:r>
            <a:r>
              <a:rPr lang="nl-NL" dirty="0" smtClean="0">
                <a:solidFill>
                  <a:srgbClr val="C00000"/>
                </a:solidFill>
              </a:rPr>
              <a:t>het effect </a:t>
            </a:r>
            <a:r>
              <a:rPr lang="nl-NL" dirty="0" smtClean="0"/>
              <a:t>op de compositie?</a:t>
            </a:r>
          </a:p>
        </p:txBody>
      </p:sp>
    </p:spTree>
    <p:extLst>
      <p:ext uri="{BB962C8B-B14F-4D97-AF65-F5344CB8AC3E}">
        <p14:creationId xmlns:p14="http://schemas.microsoft.com/office/powerpoint/2010/main" val="5840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3 invalshoeken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Rode rand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63694"/>
            <a:ext cx="3594306" cy="35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invalshoeken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00628"/>
            <a:ext cx="8136904" cy="3579849"/>
          </a:xfrm>
        </p:spPr>
        <p:txBody>
          <a:bodyPr>
            <a:noAutofit/>
          </a:bodyPr>
          <a:lstStyle/>
          <a:p>
            <a:r>
              <a:rPr lang="nl-NL" sz="1800" b="0" dirty="0" smtClean="0"/>
              <a:t>In het binnenste rode gedeelte staan 3 woorden: informeren, esthetiek en boodschap. Hier gaat het meer om de inhoud van de foto; waar zou je de foto indelen?</a:t>
            </a:r>
          </a:p>
          <a:p>
            <a:endParaRPr lang="nl-NL" sz="1800" b="0" dirty="0" smtClean="0"/>
          </a:p>
          <a:p>
            <a:r>
              <a:rPr lang="nl-NL" sz="1800" b="0" dirty="0" smtClean="0">
                <a:solidFill>
                  <a:srgbClr val="C00000"/>
                </a:solidFill>
              </a:rPr>
              <a:t>Informeren: </a:t>
            </a:r>
            <a:r>
              <a:rPr lang="nl-NL" sz="1800" b="0" dirty="0" smtClean="0"/>
              <a:t>De foto is een afspiegeling van wat de fotograaf heeft gezien. De foto laat het leven zien zoals het is.</a:t>
            </a:r>
            <a:endParaRPr lang="nl-NL" sz="1800" b="0" dirty="0" smtClean="0">
              <a:solidFill>
                <a:srgbClr val="C00000"/>
              </a:solidFill>
            </a:endParaRPr>
          </a:p>
          <a:p>
            <a:r>
              <a:rPr lang="nl-NL" sz="1800" b="0" dirty="0" smtClean="0">
                <a:solidFill>
                  <a:srgbClr val="C00000"/>
                </a:solidFill>
              </a:rPr>
              <a:t>Esthetiek: </a:t>
            </a:r>
            <a:r>
              <a:rPr lang="nl-NL" sz="1800" b="0" dirty="0" smtClean="0"/>
              <a:t>Het doel van de fotograaf is om een zo mooi mogelijke foto te maken. Dit is te zien aan bijzonder licht, een uitgekiende compositie, prachtige kleuren, </a:t>
            </a:r>
            <a:r>
              <a:rPr lang="nl-NL" sz="1800" b="0" dirty="0" err="1" smtClean="0"/>
              <a:t>enz</a:t>
            </a:r>
            <a:endParaRPr lang="nl-NL" sz="1800" b="0" dirty="0"/>
          </a:p>
          <a:p>
            <a:r>
              <a:rPr lang="nl-NL" sz="1800" b="0" dirty="0" smtClean="0">
                <a:solidFill>
                  <a:srgbClr val="C00000"/>
                </a:solidFill>
              </a:rPr>
              <a:t>Boodschap: </a:t>
            </a:r>
            <a:r>
              <a:rPr lang="nl-NL" sz="1800" b="0" dirty="0" smtClean="0"/>
              <a:t>De fotograaf heeft als doel om een verhaal te vertellen. Dat kan persoonlijke verhaal zijn waarbij een </a:t>
            </a:r>
            <a:r>
              <a:rPr lang="nl-NL" sz="1800" b="0" dirty="0" smtClean="0">
                <a:solidFill>
                  <a:srgbClr val="C00000"/>
                </a:solidFill>
              </a:rPr>
              <a:t>persoonlijke emotie </a:t>
            </a:r>
            <a:r>
              <a:rPr lang="nl-NL" sz="1800" b="0" dirty="0" smtClean="0"/>
              <a:t>wordt vertaald in een beeld. Het kan ook een </a:t>
            </a:r>
            <a:r>
              <a:rPr lang="nl-NL" sz="1800" b="0" dirty="0" smtClean="0">
                <a:solidFill>
                  <a:srgbClr val="C00000"/>
                </a:solidFill>
              </a:rPr>
              <a:t>commentaar</a:t>
            </a:r>
            <a:r>
              <a:rPr lang="nl-NL" sz="1800" b="0" dirty="0" smtClean="0"/>
              <a:t> zijn op de omgeving of een gebeurtenis.</a:t>
            </a:r>
            <a:endParaRPr lang="nl-NL" sz="1800" b="0" dirty="0"/>
          </a:p>
        </p:txBody>
      </p:sp>
      <p:pic>
        <p:nvPicPr>
          <p:cNvPr id="7" name="Picture 3" descr="K:\Mijn documenten\Manders Driehoek\ontwikkeling\driehoek3-trans-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00" y="5004000"/>
            <a:ext cx="1764995" cy="1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al 7"/>
          <p:cNvSpPr/>
          <p:nvPr/>
        </p:nvSpPr>
        <p:spPr>
          <a:xfrm>
            <a:off x="7783945" y="5427959"/>
            <a:ext cx="381104" cy="397519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8223344" y="6237312"/>
            <a:ext cx="381104" cy="397519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7350838" y="6237312"/>
            <a:ext cx="381104" cy="397519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3050363" y="5240166"/>
            <a:ext cx="468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Tip: Je kunt een fiche ook halverwege leggen, </a:t>
            </a:r>
            <a:br>
              <a:rPr lang="nl-NL" dirty="0" smtClean="0"/>
            </a:br>
            <a:r>
              <a:rPr lang="nl-NL" dirty="0" smtClean="0"/>
              <a:t>b.v. tussen informeren en esthetiek 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9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verbeterpunten, tips en suggesties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 donkerrode gedeelte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63694"/>
            <a:ext cx="3594306" cy="35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Verbeterpunten/tips/suggesties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1885" y="1455322"/>
            <a:ext cx="7520940" cy="3579849"/>
          </a:xfrm>
        </p:spPr>
        <p:txBody>
          <a:bodyPr>
            <a:normAutofit fontScale="92500" lnSpcReduction="20000"/>
          </a:bodyPr>
          <a:lstStyle/>
          <a:p>
            <a:r>
              <a:rPr lang="nl-NL" sz="1900" b="0" dirty="0"/>
              <a:t>Helemaal in het midden van de driehoek zie je “Verbeterpunten</a:t>
            </a:r>
            <a:r>
              <a:rPr lang="nl-NL" sz="1900" b="0" dirty="0" smtClean="0"/>
              <a:t>”</a:t>
            </a:r>
          </a:p>
          <a:p>
            <a:endParaRPr lang="nl-NL" sz="1900" b="0" dirty="0"/>
          </a:p>
          <a:p>
            <a:pPr lvl="2"/>
            <a:r>
              <a:rPr lang="nl-NL" sz="1900" dirty="0"/>
              <a:t>Suggesties en </a:t>
            </a:r>
            <a:r>
              <a:rPr lang="nl-NL" sz="1900" dirty="0" smtClean="0"/>
              <a:t>tips door de </a:t>
            </a:r>
            <a:r>
              <a:rPr lang="nl-NL" sz="1900" dirty="0" smtClean="0"/>
              <a:t>besprekers (praktisch </a:t>
            </a:r>
            <a:r>
              <a:rPr lang="nl-NL" sz="1900" smtClean="0"/>
              <a:t>en inhoudelijk)</a:t>
            </a:r>
            <a:endParaRPr lang="nl-NL" sz="1900" dirty="0"/>
          </a:p>
          <a:p>
            <a:pPr lvl="2"/>
            <a:r>
              <a:rPr lang="nl-NL" sz="1900" dirty="0" smtClean="0"/>
              <a:t>Toelichting fotograaf op zijn foto </a:t>
            </a:r>
          </a:p>
          <a:p>
            <a:pPr lvl="2"/>
            <a:endParaRPr lang="nl-NL" sz="1900" dirty="0"/>
          </a:p>
          <a:p>
            <a:pPr marL="237744" lvl="2" indent="0">
              <a:buNone/>
            </a:pPr>
            <a:endParaRPr lang="nl-NL" sz="1900" dirty="0"/>
          </a:p>
          <a:p>
            <a:r>
              <a:rPr lang="nl-NL" sz="1900" b="0" dirty="0" smtClean="0"/>
              <a:t>Doel:</a:t>
            </a:r>
            <a:endParaRPr lang="nl-NL" sz="1900" b="0" dirty="0"/>
          </a:p>
          <a:p>
            <a:r>
              <a:rPr lang="nl-NL" sz="1900" b="0" dirty="0"/>
              <a:t>Elkaar helpen om betere foto’s te gaan maken.</a:t>
            </a:r>
          </a:p>
          <a:p>
            <a:r>
              <a:rPr lang="nl-NL" sz="1900" b="0" dirty="0"/>
              <a:t>Met een goed gevoel naar huis!</a:t>
            </a:r>
          </a:p>
          <a:p>
            <a:r>
              <a:rPr lang="nl-NL" b="0" dirty="0" smtClean="0"/>
              <a:t/>
            </a:r>
            <a:br>
              <a:rPr lang="nl-NL" b="0" dirty="0" smtClean="0"/>
            </a:br>
            <a:r>
              <a:rPr lang="nl-NL" b="0" dirty="0" smtClean="0"/>
              <a:t/>
            </a:r>
            <a:br>
              <a:rPr lang="nl-NL" b="0" dirty="0" smtClean="0"/>
            </a:br>
            <a:endParaRPr lang="nl-NL" b="0" dirty="0" smtClean="0"/>
          </a:p>
        </p:txBody>
      </p:sp>
      <p:pic>
        <p:nvPicPr>
          <p:cNvPr id="4" name="Picture 3" descr="K:\Mijn documenten\Manders Driehoek\ontwikkeling\driehoek3-trans-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00" y="5004000"/>
            <a:ext cx="1764995" cy="1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al 4"/>
          <p:cNvSpPr/>
          <p:nvPr/>
        </p:nvSpPr>
        <p:spPr>
          <a:xfrm>
            <a:off x="7672257" y="5805264"/>
            <a:ext cx="604479" cy="630515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Hoe werkt het?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 De 3 fases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37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De Voorbereiding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nl-NL" sz="1800" dirty="0"/>
              <a:t>Aan tafel zitten 6 personen. </a:t>
            </a:r>
          </a:p>
          <a:p>
            <a:pPr marL="0" lvl="1" indent="0">
              <a:buNone/>
            </a:pPr>
            <a:r>
              <a:rPr lang="nl-NL" sz="1800" dirty="0"/>
              <a:t>Vier besprekers (ieder 2 fiches), de gespreksleider en de fotograaf.</a:t>
            </a:r>
            <a:r>
              <a:rPr lang="nl-NL" sz="1800" dirty="0" smtClean="0"/>
              <a:t/>
            </a:r>
            <a:br>
              <a:rPr lang="nl-NL" sz="1800" dirty="0" smtClean="0"/>
            </a:br>
            <a:endParaRPr lang="nl-NL" sz="1800" dirty="0" smtClean="0"/>
          </a:p>
          <a:p>
            <a:pPr marL="0" lvl="1" indent="0">
              <a:buNone/>
            </a:pPr>
            <a:r>
              <a:rPr lang="nl-NL" sz="1800" dirty="0" smtClean="0"/>
              <a:t>Leg nu de 1 fiches op de:</a:t>
            </a:r>
            <a:endParaRPr lang="nl-NL" sz="1800" dirty="0"/>
          </a:p>
          <a:p>
            <a:pPr>
              <a:buFont typeface="Arial" pitchFamily="34" charset="0"/>
              <a:buChar char="•"/>
            </a:pPr>
            <a:r>
              <a:rPr lang="nl-NL" sz="1800" b="0" dirty="0"/>
              <a:t>Witte rand &gt; foto-element </a:t>
            </a:r>
          </a:p>
          <a:p>
            <a:pPr>
              <a:buFont typeface="Arial" pitchFamily="34" charset="0"/>
              <a:buChar char="•"/>
            </a:pPr>
            <a:r>
              <a:rPr lang="nl-NL" sz="1800" b="0" dirty="0"/>
              <a:t>Rode rand &gt; foto indelen (informatief/esthetisch/boodschap)</a:t>
            </a:r>
          </a:p>
          <a:p>
            <a:pPr marL="0" indent="0"/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000" y="5004000"/>
            <a:ext cx="1683811" cy="168381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00" y="4968515"/>
            <a:ext cx="1800480" cy="180048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843808" y="51411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>Tip: Als </a:t>
            </a:r>
            <a:r>
              <a:rPr lang="nl-NL" dirty="0"/>
              <a:t>een </a:t>
            </a:r>
            <a:r>
              <a:rPr lang="nl-NL" dirty="0" smtClean="0"/>
              <a:t>plaats op de witte rand </a:t>
            </a:r>
            <a:r>
              <a:rPr lang="nl-NL" dirty="0"/>
              <a:t>al “bezet” is, leg je fiche dan op een ander aspect dat je opviel aan de foto</a:t>
            </a:r>
          </a:p>
        </p:txBody>
      </p:sp>
    </p:spTree>
    <p:extLst>
      <p:ext uri="{BB962C8B-B14F-4D97-AF65-F5344CB8AC3E}">
        <p14:creationId xmlns:p14="http://schemas.microsoft.com/office/powerpoint/2010/main" val="22354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De bespreking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1800" b="0" dirty="0"/>
              <a:t>De gespreksleider kan nu vragen gaan stellen op grond van de fiches.</a:t>
            </a:r>
          </a:p>
          <a:p>
            <a:r>
              <a:rPr lang="nl-NL" sz="2000" dirty="0"/>
              <a:t>Voorbeelden:</a:t>
            </a:r>
          </a:p>
          <a:p>
            <a:r>
              <a:rPr lang="nl-NL" b="0" i="1" dirty="0"/>
              <a:t>Waarom heb jij je fiche op ‘(on)scherpte/scherptediepte’ gelegd? Ontstaat er hierdoor meer sfeer? Of richt het de aandacht van de kijker?</a:t>
            </a:r>
            <a:endParaRPr lang="nl-NL" b="0" dirty="0"/>
          </a:p>
          <a:p>
            <a:r>
              <a:rPr lang="nl-NL" b="0" i="1" dirty="0"/>
              <a:t>Jouw fiche ligt op ‘compositie’. Waarom? Zorgt deze compositie voor spanning, of juist niet?</a:t>
            </a:r>
            <a:endParaRPr lang="nl-NL" b="0" dirty="0"/>
          </a:p>
          <a:p>
            <a:r>
              <a:rPr lang="nl-NL" b="0" i="1" dirty="0"/>
              <a:t>Er liggen hier twee fiches? Leg eens uit? Had jij je fiche hier om dezelfde reden gelegd? Of had je een andere reden?</a:t>
            </a:r>
            <a:endParaRPr lang="nl-NL" b="0" dirty="0"/>
          </a:p>
          <a:p>
            <a:r>
              <a:rPr lang="nl-NL" b="0" i="1" dirty="0"/>
              <a:t>Jij hebt je fiche op ‘symboliek’ gelegd. Licht eens toe? Vergroot de symboliek de zeggingskracht van deze foto?</a:t>
            </a:r>
            <a:endParaRPr lang="nl-NL" b="0" dirty="0"/>
          </a:p>
          <a:p>
            <a:r>
              <a:rPr lang="nl-NL" b="0" i="1" dirty="0"/>
              <a:t>Jouw fiche ligt op ‘beweging/tijd/timing’. Waarom? Welk gevoel roept de beweging in de foto bij je op?</a:t>
            </a:r>
            <a:endParaRPr lang="nl-NL" b="0" dirty="0"/>
          </a:p>
          <a:p>
            <a:pPr marL="0" indent="0"/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00" y="4968515"/>
            <a:ext cx="1800480" cy="180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00" y="4968515"/>
            <a:ext cx="1800480" cy="18004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997512" cy="548640"/>
          </a:xfrm>
        </p:spPr>
        <p:txBody>
          <a:bodyPr/>
          <a:lstStyle/>
          <a:p>
            <a:r>
              <a:rPr lang="nl-NL" dirty="0" smtClean="0"/>
              <a:t>3. Feedback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484785"/>
            <a:ext cx="7520940" cy="3168352"/>
          </a:xfrm>
        </p:spPr>
        <p:txBody>
          <a:bodyPr>
            <a:normAutofit/>
          </a:bodyPr>
          <a:lstStyle/>
          <a:p>
            <a:pPr lvl="2"/>
            <a:r>
              <a:rPr lang="nl-NL" sz="1800" dirty="0"/>
              <a:t>Suggesties en </a:t>
            </a:r>
            <a:r>
              <a:rPr lang="nl-NL" sz="1800" dirty="0" smtClean="0"/>
              <a:t>tips</a:t>
            </a:r>
            <a:endParaRPr lang="nl-NL" sz="1800" dirty="0"/>
          </a:p>
          <a:p>
            <a:pPr lvl="2"/>
            <a:r>
              <a:rPr lang="nl-NL" sz="1800" dirty="0" smtClean="0"/>
              <a:t>Toelichting </a:t>
            </a:r>
            <a:r>
              <a:rPr lang="nl-NL" sz="1800" dirty="0"/>
              <a:t>fotograaf</a:t>
            </a:r>
          </a:p>
          <a:p>
            <a:pPr marL="237744" lvl="2" indent="0">
              <a:buNone/>
            </a:pPr>
            <a:endParaRPr lang="nl-NL" sz="1800" dirty="0" smtClean="0"/>
          </a:p>
          <a:p>
            <a:pPr marL="9144" lvl="1" indent="0">
              <a:buNone/>
            </a:pPr>
            <a:endParaRPr lang="nl-NL" sz="1800" dirty="0" smtClean="0"/>
          </a:p>
          <a:p>
            <a:pPr marL="9144" lvl="1" indent="0">
              <a:buNone/>
            </a:pPr>
            <a:r>
              <a:rPr lang="nl-NL" sz="1800" dirty="0" smtClean="0"/>
              <a:t>De </a:t>
            </a:r>
            <a:r>
              <a:rPr lang="nl-NL" sz="1800" dirty="0"/>
              <a:t>gespreksleider let op de </a:t>
            </a:r>
            <a:r>
              <a:rPr lang="nl-NL" sz="1800" dirty="0" smtClean="0"/>
              <a:t>tijd en tempo!</a:t>
            </a:r>
            <a:r>
              <a:rPr lang="nl-NL" sz="1800" dirty="0"/>
              <a:t/>
            </a:r>
            <a:br>
              <a:rPr lang="nl-NL" sz="1800" dirty="0"/>
            </a:br>
            <a:r>
              <a:rPr lang="nl-NL" sz="1800" dirty="0"/>
              <a:t/>
            </a:r>
            <a:br>
              <a:rPr lang="nl-NL" sz="1800" dirty="0"/>
            </a:br>
            <a:r>
              <a:rPr lang="nl-NL" sz="1800" dirty="0"/>
              <a:t>Tot slot: Volgende foto. Andere bespreker?</a:t>
            </a:r>
          </a:p>
          <a:p>
            <a:pPr marL="0" indent="0"/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21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manders driehoek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Waarom </a:t>
            </a:r>
            <a:r>
              <a:rPr lang="nl-NL" dirty="0" err="1" smtClean="0"/>
              <a:t>fotobespreken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32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 voor het gebruik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412776"/>
            <a:ext cx="7520940" cy="357984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1800" b="0" dirty="0" smtClean="0"/>
              <a:t>Maak de tafels </a:t>
            </a:r>
            <a:r>
              <a:rPr lang="nl-NL" sz="1800" b="0" dirty="0" smtClean="0">
                <a:solidFill>
                  <a:srgbClr val="C00000"/>
                </a:solidFill>
              </a:rPr>
              <a:t>niet groter </a:t>
            </a:r>
            <a:r>
              <a:rPr lang="nl-NL" sz="1800" b="0" dirty="0" smtClean="0"/>
              <a:t>dan 6 personen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0" dirty="0" smtClean="0"/>
              <a:t>Laat in het begin </a:t>
            </a:r>
            <a:r>
              <a:rPr lang="nl-NL" sz="1800" b="0" dirty="0" smtClean="0">
                <a:solidFill>
                  <a:srgbClr val="C00000"/>
                </a:solidFill>
              </a:rPr>
              <a:t>ervaren leden </a:t>
            </a:r>
            <a:r>
              <a:rPr lang="nl-NL" sz="1800" b="0" dirty="0" smtClean="0"/>
              <a:t>de rol van gesprekleider/bespreker op zich nemen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0" dirty="0" smtClean="0"/>
              <a:t>Voor een goede bespreking is het belangrijk dat er wordt </a:t>
            </a:r>
            <a:r>
              <a:rPr lang="nl-NL" sz="1800" b="0" dirty="0" smtClean="0">
                <a:solidFill>
                  <a:srgbClr val="C00000"/>
                </a:solidFill>
              </a:rPr>
              <a:t>doorgevraagd</a:t>
            </a:r>
            <a:r>
              <a:rPr lang="nl-NL" sz="1800" b="0" dirty="0" smtClean="0"/>
              <a:t>: wat is het effect van dat foto-element? Welk gevoel roept het op?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0" dirty="0" smtClean="0"/>
              <a:t>Zorg ervoor dat er een </a:t>
            </a:r>
            <a:r>
              <a:rPr lang="nl-NL" sz="1800" b="0" dirty="0" smtClean="0">
                <a:solidFill>
                  <a:srgbClr val="C00000"/>
                </a:solidFill>
              </a:rPr>
              <a:t>goed tempo </a:t>
            </a:r>
            <a:r>
              <a:rPr lang="nl-NL" sz="1800" b="0" dirty="0" smtClean="0"/>
              <a:t>in de bespreking zit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0" dirty="0" smtClean="0"/>
              <a:t>Bij een bespreking moet ook </a:t>
            </a:r>
            <a:r>
              <a:rPr lang="nl-NL" sz="1800" b="0" dirty="0" smtClean="0">
                <a:solidFill>
                  <a:srgbClr val="C00000"/>
                </a:solidFill>
              </a:rPr>
              <a:t>ruimte zijn </a:t>
            </a:r>
            <a:r>
              <a:rPr lang="nl-NL" sz="1800" b="0" dirty="0" smtClean="0"/>
              <a:t>voor aspecten die niet op de driehoek staan; de driehoek is een hulpmiddel/startpunt voor de bespreking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3244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 slot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32040" y="3533313"/>
            <a:ext cx="3807779" cy="3324687"/>
          </a:xfrm>
        </p:spPr>
        <p:txBody>
          <a:bodyPr>
            <a:noAutofit/>
          </a:bodyPr>
          <a:lstStyle/>
          <a:p>
            <a:pPr marL="0" lvl="1" indent="0" algn="r">
              <a:buNone/>
            </a:pPr>
            <a:r>
              <a:rPr lang="nl-NL" sz="1800" dirty="0"/>
              <a:t>Op </a:t>
            </a:r>
            <a:r>
              <a:rPr lang="nl-NL" sz="1800" dirty="0">
                <a:hlinkClick r:id="rId2"/>
              </a:rPr>
              <a:t>www.mandersdriehoek.nl</a:t>
            </a:r>
            <a:r>
              <a:rPr lang="nl-NL" sz="1800" dirty="0"/>
              <a:t> staat </a:t>
            </a:r>
            <a:r>
              <a:rPr lang="nl-NL" sz="1800" dirty="0" smtClean="0"/>
              <a:t>aanvullende </a:t>
            </a:r>
            <a:r>
              <a:rPr lang="nl-NL" sz="1800" dirty="0"/>
              <a:t>informatie. </a:t>
            </a:r>
            <a:br>
              <a:rPr lang="nl-NL" sz="1800" dirty="0"/>
            </a:br>
            <a:r>
              <a:rPr lang="nl-NL" sz="1800" dirty="0"/>
              <a:t/>
            </a:r>
            <a:br>
              <a:rPr lang="nl-NL" sz="1800" dirty="0"/>
            </a:br>
            <a:r>
              <a:rPr lang="nl-NL" sz="1800" dirty="0"/>
              <a:t>Hier kun je ook </a:t>
            </a:r>
            <a:r>
              <a:rPr lang="nl-NL" sz="1800" i="1" dirty="0"/>
              <a:t>een reactie </a:t>
            </a:r>
            <a:r>
              <a:rPr lang="nl-NL" sz="1800" dirty="0"/>
              <a:t>achterlaten over je ervaringen met de mandersdriehoek.</a:t>
            </a:r>
          </a:p>
          <a:p>
            <a:pPr marL="0" lvl="1" indent="0" algn="r">
              <a:buNone/>
            </a:pPr>
            <a:endParaRPr lang="nl-NL" sz="1800" dirty="0"/>
          </a:p>
          <a:p>
            <a:pPr marL="0" lvl="1" indent="0" algn="r">
              <a:buNone/>
            </a:pPr>
            <a:r>
              <a:rPr lang="nl-NL" sz="1800" dirty="0"/>
              <a:t>Veel succes en </a:t>
            </a:r>
            <a:r>
              <a:rPr lang="nl-NL" sz="1800" dirty="0" smtClean="0"/>
              <a:t>plezier!</a:t>
            </a:r>
            <a:endParaRPr lang="nl-NL" sz="1800" dirty="0"/>
          </a:p>
          <a:p>
            <a:pPr marL="0" lvl="1" indent="0" algn="r">
              <a:buNone/>
            </a:pPr>
            <a:r>
              <a:rPr lang="nl-NL" sz="1800" dirty="0"/>
              <a:t>Yvonne Manders</a:t>
            </a:r>
          </a:p>
          <a:p>
            <a:endParaRPr lang="nl-NL" sz="1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www.mandersdriehoek.nl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99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foto bespreken</a:t>
            </a:r>
            <a:endParaRPr lang="nl-NL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0616325"/>
              </p:ext>
            </p:extLst>
          </p:nvPr>
        </p:nvGraphicFramePr>
        <p:xfrm>
          <a:off x="899592" y="1340768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332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smtClean="0"/>
              <a:t>foto-elementen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Witte rand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63694"/>
            <a:ext cx="3594306" cy="35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foto’s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b="0" dirty="0" smtClean="0"/>
              <a:t>Vanwege </a:t>
            </a:r>
            <a:r>
              <a:rPr lang="nl-NL" sz="1800" b="0" dirty="0" smtClean="0">
                <a:solidFill>
                  <a:srgbClr val="C00000"/>
                </a:solidFill>
              </a:rPr>
              <a:t>het copyright </a:t>
            </a:r>
            <a:r>
              <a:rPr lang="nl-NL" sz="1800" b="0" dirty="0" smtClean="0"/>
              <a:t>heb ik foto’s gebruikt uit mijn eigen archief.</a:t>
            </a:r>
          </a:p>
          <a:p>
            <a:r>
              <a:rPr lang="nl-NL" sz="1800" b="0" dirty="0" smtClean="0"/>
              <a:t>De foto’s zijn gekozen om duidelijk te maken wat met de verschillende </a:t>
            </a:r>
            <a:br>
              <a:rPr lang="nl-NL" sz="1800" b="0" dirty="0" smtClean="0"/>
            </a:br>
            <a:r>
              <a:rPr lang="nl-NL" sz="1800" b="0" dirty="0" smtClean="0"/>
              <a:t>foto-elementen (witte rand) wordt bedoeld.</a:t>
            </a:r>
          </a:p>
          <a:p>
            <a:r>
              <a:rPr lang="nl-NL" sz="1800" b="0" dirty="0" smtClean="0"/>
              <a:t>Onderin de slides zie je het foto-element dat wordt bespreken op het bord.</a:t>
            </a:r>
          </a:p>
        </p:txBody>
      </p:sp>
    </p:spTree>
    <p:extLst>
      <p:ext uri="{BB962C8B-B14F-4D97-AF65-F5344CB8AC3E}">
        <p14:creationId xmlns:p14="http://schemas.microsoft.com/office/powerpoint/2010/main" val="39859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Mijn documenten\Manders Driehoek\ontwikkeling\driehoek3-trans-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04000"/>
            <a:ext cx="1764995" cy="1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290457" y="1786229"/>
            <a:ext cx="2232248" cy="288032"/>
          </a:xfrm>
        </p:spPr>
        <p:txBody>
          <a:bodyPr>
            <a:normAutofit fontScale="77500" lnSpcReduction="20000"/>
          </a:bodyPr>
          <a:lstStyle/>
          <a:p>
            <a:r>
              <a:rPr lang="nl-NL" sz="1800" b="0" dirty="0" smtClean="0"/>
              <a:t>Symmetrische compositie</a:t>
            </a:r>
          </a:p>
          <a:p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Compositie/ Balans</a:t>
            </a:r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7922248" y="5301208"/>
            <a:ext cx="276138" cy="288032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323528" y="897064"/>
            <a:ext cx="8284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 ordenen van elementen in je foto. </a:t>
            </a:r>
            <a:br>
              <a:rPr lang="nl-NL" dirty="0"/>
            </a:br>
            <a:r>
              <a:rPr lang="nl-NL" dirty="0">
                <a:solidFill>
                  <a:srgbClr val="C00000"/>
                </a:solidFill>
              </a:rPr>
              <a:t>Effect:</a:t>
            </a:r>
            <a:r>
              <a:rPr lang="nl-NL" dirty="0"/>
              <a:t> statisch of niet?</a:t>
            </a:r>
          </a:p>
          <a:p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3" y="2132856"/>
            <a:ext cx="2704813" cy="2704813"/>
          </a:xfrm>
          <a:prstGeom prst="rect">
            <a:avLst/>
          </a:prstGeom>
        </p:spPr>
      </p:pic>
      <p:sp>
        <p:nvSpPr>
          <p:cNvPr id="15" name="Tijdelijke aanduiding voor inhoud 4"/>
          <p:cNvSpPr txBox="1">
            <a:spLocks/>
          </p:cNvSpPr>
          <p:nvPr/>
        </p:nvSpPr>
        <p:spPr>
          <a:xfrm>
            <a:off x="2987824" y="1700808"/>
            <a:ext cx="223224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b="0" dirty="0"/>
              <a:t>Decentrale</a:t>
            </a:r>
            <a:r>
              <a:rPr lang="nl-NL" sz="1800" b="0" dirty="0" smtClean="0"/>
              <a:t> </a:t>
            </a:r>
            <a:r>
              <a:rPr lang="nl-NL" sz="1500" b="0" dirty="0"/>
              <a:t>compositie</a:t>
            </a:r>
          </a:p>
          <a:p>
            <a:endParaRPr lang="nl-NL" sz="18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75" y="2108152"/>
            <a:ext cx="1804265" cy="2724087"/>
          </a:xfrm>
          <a:prstGeom prst="rect">
            <a:avLst/>
          </a:prstGeom>
        </p:spPr>
      </p:pic>
      <p:sp>
        <p:nvSpPr>
          <p:cNvPr id="17" name="Tijdelijke aanduiding voor inhoud 4"/>
          <p:cNvSpPr txBox="1">
            <a:spLocks/>
          </p:cNvSpPr>
          <p:nvPr/>
        </p:nvSpPr>
        <p:spPr>
          <a:xfrm>
            <a:off x="5004048" y="1695601"/>
            <a:ext cx="223224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b="0" dirty="0" err="1" smtClean="0"/>
              <a:t>Over-all</a:t>
            </a:r>
            <a:r>
              <a:rPr lang="nl-NL" sz="1800" b="0" dirty="0" smtClean="0"/>
              <a:t> </a:t>
            </a:r>
            <a:r>
              <a:rPr lang="nl-NL" sz="1500" b="0" dirty="0" smtClean="0"/>
              <a:t>compositie</a:t>
            </a:r>
            <a:endParaRPr lang="nl-NL" sz="1500" b="0" dirty="0"/>
          </a:p>
          <a:p>
            <a:endParaRPr lang="nl-NL" sz="18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108152"/>
            <a:ext cx="1947431" cy="2685474"/>
          </a:xfrm>
          <a:prstGeom prst="rect">
            <a:avLst/>
          </a:prstGeom>
        </p:spPr>
      </p:pic>
      <p:sp>
        <p:nvSpPr>
          <p:cNvPr id="20" name="Tijdelijke aanduiding voor inhoud 4"/>
          <p:cNvSpPr txBox="1">
            <a:spLocks/>
          </p:cNvSpPr>
          <p:nvPr/>
        </p:nvSpPr>
        <p:spPr>
          <a:xfrm>
            <a:off x="6804248" y="1726942"/>
            <a:ext cx="223224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b="0" dirty="0" smtClean="0"/>
              <a:t>Driehoeks compositie</a:t>
            </a:r>
            <a:endParaRPr lang="nl-NL" sz="1500" b="0" dirty="0"/>
          </a:p>
          <a:p>
            <a:endParaRPr lang="nl-NL" sz="1800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86" y="2108152"/>
            <a:ext cx="1372561" cy="26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K:\Mijn documenten\Manders Driehoek\ontwikkeling\driehoek3-trans-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04000"/>
            <a:ext cx="1764995" cy="1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Lijnwerking / kijklijnen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731422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" name="Ovaal 3"/>
          <p:cNvSpPr/>
          <p:nvPr/>
        </p:nvSpPr>
        <p:spPr>
          <a:xfrm>
            <a:off x="8058453" y="5517232"/>
            <a:ext cx="276138" cy="288032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23528" y="908717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Lijnen, echt of denkbeeldig, helpt de blik van de kijker door het beeld heen.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59641"/>
            <a:ext cx="2736304" cy="1812522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14850" y="3645024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Effecten</a:t>
            </a:r>
            <a:r>
              <a:rPr lang="nl-NL" dirty="0"/>
              <a:t> lijnwerking: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perspectief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beweging en onrust door diagonale, kromme en kronkelige lijnen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stabiliteit en rust door horizontale en verticale lijnen.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71815"/>
            <a:ext cx="2699792" cy="178817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52689"/>
            <a:ext cx="2699792" cy="180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K:\Mijn documenten\Manders Driehoek\ontwikkeling\driehoek3-trans-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04000"/>
            <a:ext cx="1764995" cy="1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/>
          <a:lstStyle/>
          <a:p>
            <a:r>
              <a:rPr lang="nl-NL" dirty="0" smtClean="0"/>
              <a:t>Ritme/herhaling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4149080"/>
            <a:ext cx="7520940" cy="528172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" name="Ovaal 3"/>
          <p:cNvSpPr/>
          <p:nvPr/>
        </p:nvSpPr>
        <p:spPr>
          <a:xfrm>
            <a:off x="8140303" y="5661248"/>
            <a:ext cx="381104" cy="397519"/>
          </a:xfrm>
          <a:prstGeom prst="ellips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56793"/>
            <a:ext cx="2808312" cy="186009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93" y="1556792"/>
            <a:ext cx="2480068" cy="186005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321297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r>
              <a:rPr lang="nl-NL" dirty="0" smtClean="0"/>
              <a:t>De kracht van een beeld kan bestaan uit de herhaling van een element. </a:t>
            </a:r>
            <a:br>
              <a:rPr lang="nl-NL" dirty="0" smtClean="0"/>
            </a:br>
            <a:r>
              <a:rPr lang="nl-NL" dirty="0"/>
              <a:t>Strak en geordend of op een ‘losse’ manier</a:t>
            </a:r>
            <a:r>
              <a:rPr lang="nl-NL" dirty="0" smtClean="0"/>
              <a:t>. </a:t>
            </a:r>
            <a:r>
              <a:rPr lang="nl-NL" dirty="0" smtClean="0">
                <a:solidFill>
                  <a:srgbClr val="C00000"/>
                </a:solidFill>
              </a:rPr>
              <a:t>Effect?</a:t>
            </a:r>
            <a:endParaRPr lang="nl-NL" dirty="0">
              <a:solidFill>
                <a:srgbClr val="C00000"/>
              </a:solidFill>
            </a:endParaRP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808312" cy="186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e manders driehoek&amp;quot;&quot;/&gt;&lt;property id=&quot;20307&quot; value=&quot;258&quot;/&gt;&lt;/object&gt;&lt;object type=&quot;3&quot; unique_id=&quot;10114&quot;&gt;&lt;property id=&quot;20148&quot; value=&quot;5&quot;/&gt;&lt;property id=&quot;20300&quot; value=&quot;Slide 7 - &amp;quot;Compositie/ Balans&amp;quot;&quot;/&gt;&lt;property id=&quot;20307&quot; value=&quot;269&quot;/&gt;&lt;/object&gt;&lt;object type=&quot;3&quot; unique_id=&quot;10250&quot;&gt;&lt;property id=&quot;20148&quot; value=&quot;5&quot;/&gt;&lt;property id=&quot;20300&quot; value=&quot;Slide 8 - &amp;quot;Lijnwerking / kijklijnen&amp;quot;&quot;/&gt;&lt;property id=&quot;20307&quot; value=&quot;271&quot;/&gt;&lt;/object&gt;&lt;object type=&quot;3&quot; unique_id=&quot;10251&quot;&gt;&lt;property id=&quot;20148&quot; value=&quot;5&quot;/&gt;&lt;property id=&quot;20300&quot; value=&quot;Slide 20 - &amp;quot;Keuze Standpunt en objectief &amp;quot;&quot;/&gt;&lt;property id=&quot;20307&quot; value=&quot;272&quot;/&gt;&lt;/object&gt;&lt;object type=&quot;3&quot; unique_id=&quot;10253&quot;&gt;&lt;property id=&quot;20148&quot; value=&quot;5&quot;/&gt;&lt;property id=&quot;20300&quot; value=&quot;Slide 11 - &amp;quot;Kleur&amp;quot;&quot;/&gt;&lt;property id=&quot;20307&quot; value=&quot;274&quot;/&gt;&lt;/object&gt;&lt;object type=&quot;3&quot; unique_id=&quot;10254&quot;&gt;&lt;property id=&quot;20148&quot; value=&quot;5&quot;/&gt;&lt;property id=&quot;20300&quot; value=&quot;Slide 12 - &amp;quot;(on)scherpte/ scherptediepte&amp;quot;&quot;/&gt;&lt;property id=&quot;20307&quot; value=&quot;275&quot;/&gt;&lt;/object&gt;&lt;object type=&quot;3&quot; unique_id=&quot;10255&quot;&gt;&lt;property id=&quot;20148&quot; value=&quot;5&quot;/&gt;&lt;property id=&quot;20300&quot; value=&quot;Slide 13 - &amp;quot;Detaillering/ structuur stofuitdrukking&amp;quot;&quot;/&gt;&lt;property id=&quot;20307&quot; value=&quot;276&quot;/&gt;&lt;/object&gt;&lt;object type=&quot;3&quot; unique_id=&quot;10466&quot;&gt;&lt;property id=&quot;20148&quot; value=&quot;5&quot;/&gt;&lt;property id=&quot;20300&quot; value=&quot;Slide 15 - &amp;quot;Manipulatie beeldbewerking&amp;quot;&quot;/&gt;&lt;property id=&quot;20307&quot; value=&quot;277&quot;/&gt;&lt;/object&gt;&lt;object type=&quot;3&quot; unique_id=&quot;10467&quot;&gt;&lt;property id=&quot;20148&quot; value=&quot;5&quot;/&gt;&lt;property id=&quot;20300&quot; value=&quot;Slide 18 - &amp;quot;Symboliek verwijzing&amp;quot;&quot;/&gt;&lt;property id=&quot;20307&quot; value=&quot;280&quot;/&gt;&lt;/object&gt;&lt;object type=&quot;3&quot; unique_id=&quot;10468&quot;&gt;&lt;property id=&quot;20148&quot; value=&quot;5&quot;/&gt;&lt;property id=&quot;20300&quot; value=&quot;Slide 16 - &amp;quot;Persoonlijke expressie &amp;quot;&quot;/&gt;&lt;property id=&quot;20307&quot; value=&quot;279&quot;/&gt;&lt;/object&gt;&lt;object type=&quot;3&quot; unique_id=&quot;10469&quot;&gt;&lt;property id=&quot;20148&quot; value=&quot;5&quot;/&gt;&lt;property id=&quot;20300&quot; value=&quot;Slide 17 - &amp;quot;Commentaar op omgeving/ gebeurtenis &amp;quot;&quot;/&gt;&lt;property id=&quot;20307&quot; value=&quot;283&quot;/&gt;&lt;/object&gt;&lt;object type=&quot;3&quot; unique_id=&quot;10470&quot;&gt;&lt;property id=&quot;20148&quot; value=&quot;5&quot;/&gt;&lt;property id=&quot;20300&quot; value=&quot;Slide 19 - &amp;quot;Inhoudelijke contrasten &amp;quot;&quot;/&gt;&lt;property id=&quot;20307&quot; value=&quot;282&quot;/&gt;&lt;/object&gt;&lt;object type=&quot;3&quot; unique_id=&quot;10471&quot;&gt;&lt;property id=&quot;20148&quot; value=&quot;5&quot;/&gt;&lt;property id=&quot;20300&quot; value=&quot;Slide 14 - &amp;quot;Beweging/tijd/timing &amp;quot;&quot;/&gt;&lt;property id=&quot;20307&quot; value=&quot;281&quot;/&gt;&lt;/object&gt;&lt;object type=&quot;3&quot; unique_id=&quot;10472&quot;&gt;&lt;property id=&quot;20148&quot; value=&quot;5&quot;/&gt;&lt;property id=&quot;20300&quot; value=&quot;Slide 9 - &amp;quot;Ritme/herhaling&amp;quot;&quot;/&gt;&lt;property id=&quot;20307&quot; value=&quot;278&quot;/&gt;&lt;/object&gt;&lt;object type=&quot;3&quot; unique_id=&quot;10473&quot;&gt;&lt;property id=&quot;20148&quot; value=&quot;5&quot;/&gt;&lt;property id=&quot;20300&quot; value=&quot;Slide 21 - &amp;quot;Kader/ beeldformaat&amp;quot;&quot;/&gt;&lt;property id=&quot;20307&quot; value=&quot;284&quot;/&gt;&lt;/object&gt;&lt;object type=&quot;3&quot; unique_id=&quot;10561&quot;&gt;&lt;property id=&quot;20148&quot; value=&quot;5&quot;/&gt;&lt;property id=&quot;20300&quot; value=&quot;Slide 4 - &amp;quot;Waarom foto bespreken&amp;quot;&quot;/&gt;&lt;property id=&quot;20307&quot; value=&quot;285&quot;/&gt;&lt;/object&gt;&lt;object type=&quot;3&quot; unique_id=&quot;10712&quot;&gt;&lt;property id=&quot;20148&quot; value=&quot;5&quot;/&gt;&lt;property id=&quot;20300&quot; value=&quot;Slide 2 - &amp;quot;Wat is het&amp;quot;&quot;/&gt;&lt;property id=&quot;20307&quot; value=&quot;286&quot;/&gt;&lt;/object&gt;&lt;object type=&quot;3&quot; unique_id=&quot;11271&quot;&gt;&lt;property id=&quot;20148&quot; value=&quot;5&quot;/&gt;&lt;property id=&quot;20300&quot; value=&quot;Slide 22 - &amp;quot;De 3 invalshoeken&amp;quot;&quot;/&gt;&lt;property id=&quot;20307&quot; value=&quot;290&quot;/&gt;&lt;/object&gt;&lt;object type=&quot;3&quot; unique_id=&quot;11272&quot;&gt;&lt;property id=&quot;20148&quot; value=&quot;5&quot;/&gt;&lt;property id=&quot;20300&quot; value=&quot;Slide 23 - &amp;quot;invalshoeken&amp;quot;&quot;/&gt;&lt;property id=&quot;20307&quot; value=&quot;291&quot;/&gt;&lt;/object&gt;&lt;object type=&quot;3&quot; unique_id=&quot;11273&quot;&gt;&lt;property id=&quot;20148&quot; value=&quot;5&quot;/&gt;&lt;property id=&quot;20300&quot; value=&quot;Slide 25 - &amp;quot;Verbeterpunten/tips/suggesties&amp;quot;&quot;/&gt;&lt;property id=&quot;20307&quot; value=&quot;292&quot;/&gt;&lt;/object&gt;&lt;object type=&quot;3&quot; unique_id=&quot;11431&quot;&gt;&lt;property id=&quot;20148&quot; value=&quot;5&quot;/&gt;&lt;property id=&quot;20300&quot; value=&quot;Slide 26 - &amp;quot;Hoe werkt het?&amp;quot;&quot;/&gt;&lt;property id=&quot;20307&quot; value=&quot;293&quot;/&gt;&lt;/object&gt;&lt;object type=&quot;3&quot; unique_id=&quot;11432&quot;&gt;&lt;property id=&quot;20148&quot; value=&quot;5&quot;/&gt;&lt;property id=&quot;20300&quot; value=&quot;Slide 27 - &amp;quot;1. De Voorbereiding&amp;quot;&quot;/&gt;&lt;property id=&quot;20307&quot; value=&quot;294&quot;/&gt;&lt;/object&gt;&lt;object type=&quot;3&quot; unique_id=&quot;11621&quot;&gt;&lt;property id=&quot;20148&quot; value=&quot;5&quot;/&gt;&lt;property id=&quot;20300&quot; value=&quot;Slide 28 - &amp;quot;2. De bespreking&amp;quot;&quot;/&gt;&lt;property id=&quot;20307&quot; value=&quot;295&quot;/&gt;&lt;/object&gt;&lt;object type=&quot;3&quot; unique_id=&quot;11622&quot;&gt;&lt;property id=&quot;20148&quot; value=&quot;5&quot;/&gt;&lt;property id=&quot;20300&quot; value=&quot;Slide 29 - &amp;quot;3. Feedback&amp;quot;&quot;/&gt;&lt;property id=&quot;20307&quot; value=&quot;296&quot;/&gt;&lt;/object&gt;&lt;object type=&quot;3&quot; unique_id=&quot;11887&quot;&gt;&lt;property id=&quot;20148&quot; value=&quot;5&quot;/&gt;&lt;property id=&quot;20300&quot; value=&quot;Slide 31 - &amp;quot;Tot slot&amp;quot;&quot;/&gt;&lt;property id=&quot;20307&quot; value=&quot;298&quot;/&gt;&lt;/object&gt;&lt;object type=&quot;3&quot; unique_id=&quot;12823&quot;&gt;&lt;property id=&quot;20148&quot; value=&quot;5&quot;/&gt;&lt;property id=&quot;20300&quot; value=&quot;Slide 24 - &amp;quot;verbeterpunten, tips en suggesties&amp;quot;&quot;/&gt;&lt;property id=&quot;20307&quot; value=&quot;300&quot;/&gt;&lt;/object&gt;&lt;object type=&quot;3&quot; unique_id=&quot;12824&quot;&gt;&lt;property id=&quot;20148&quot; value=&quot;5&quot;/&gt;&lt;property id=&quot;20300&quot; value=&quot;Slide 3 - &amp;quot;De manders driehoek&amp;quot;&quot;/&gt;&lt;property id=&quot;20307&quot; value=&quot;301&quot;/&gt;&lt;/object&gt;&lt;object type=&quot;3&quot; unique_id=&quot;12825&quot;&gt;&lt;property id=&quot;20148&quot; value=&quot;5&quot;/&gt;&lt;property id=&quot;20300&quot; value=&quot;Slide 5 - &amp;quot;de foto-elementen&amp;quot;&quot;/&gt;&lt;property id=&quot;20307&quot; value=&quot;302&quot;/&gt;&lt;/object&gt;&lt;object type=&quot;3&quot; unique_id=&quot;12826&quot;&gt;&lt;property id=&quot;20148&quot; value=&quot;5&quot;/&gt;&lt;property id=&quot;20300&quot; value=&quot;Slide 6 - &amp;quot;Voorbeeld foto’s&amp;quot;&quot;/&gt;&lt;property id=&quot;20307&quot; value=&quot;303&quot;/&gt;&lt;/object&gt;&lt;object type=&quot;3&quot; unique_id=&quot;12827&quot;&gt;&lt;property id=&quot;20148&quot; value=&quot;5&quot;/&gt;&lt;property id=&quot;20300&quot; value=&quot;Slide 10 - &amp;quot;Licht/donKER/ LICHTVAL/ CONTRAST&amp;quot;&quot;/&gt;&lt;property id=&quot;20307&quot; value=&quot;304&quot;/&gt;&lt;/object&gt;&lt;object type=&quot;3&quot; unique_id=&quot;12828&quot;&gt;&lt;property id=&quot;20148&quot; value=&quot;5&quot;/&gt;&lt;property id=&quot;20300&quot; value=&quot;Slide 30 - &amp;quot;Tips voor het gebruik&amp;quot;&quot;/&gt;&lt;property id=&quot;20307&quot; value=&quot;30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eken">
  <a:themeElements>
    <a:clrScheme name="Aangepast 1">
      <a:dk1>
        <a:sysClr val="windowText" lastClr="000000"/>
      </a:dk1>
      <a:lt1>
        <a:sysClr val="window" lastClr="FFFFFF"/>
      </a:lt1>
      <a:dk2>
        <a:srgbClr val="5F0060"/>
      </a:dk2>
      <a:lt2>
        <a:srgbClr val="EEECE1"/>
      </a:lt2>
      <a:accent1>
        <a:srgbClr val="B2A2C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ek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938</Words>
  <Application>Microsoft Office PowerPoint</Application>
  <PresentationFormat>Diavoorstelling (4:3)</PresentationFormat>
  <Paragraphs>162</Paragraphs>
  <Slides>31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Hoeken</vt:lpstr>
      <vt:lpstr>De manders driehoek</vt:lpstr>
      <vt:lpstr>Wat is het</vt:lpstr>
      <vt:lpstr>De manders driehoek</vt:lpstr>
      <vt:lpstr>Waarom foto bespreken</vt:lpstr>
      <vt:lpstr>de foto-elementen</vt:lpstr>
      <vt:lpstr>Voorbeeld foto’s</vt:lpstr>
      <vt:lpstr>Compositie/ Balans</vt:lpstr>
      <vt:lpstr>Lijnwerking / kijklijnen</vt:lpstr>
      <vt:lpstr>Ritme/herhaling</vt:lpstr>
      <vt:lpstr>Licht/donKER/ LICHTVAL/ CONTRAST</vt:lpstr>
      <vt:lpstr>Kleur</vt:lpstr>
      <vt:lpstr>(on)scherpte/ scherptediepte</vt:lpstr>
      <vt:lpstr>Detaillering/ structuur stofuitdrukking</vt:lpstr>
      <vt:lpstr>Beweging/tijd/timing </vt:lpstr>
      <vt:lpstr>Manipulatie beeldbewerking</vt:lpstr>
      <vt:lpstr>Persoonlijke expressie </vt:lpstr>
      <vt:lpstr>Commentaar op omgeving/ gebeurtenis </vt:lpstr>
      <vt:lpstr>Symboliek verwijzing</vt:lpstr>
      <vt:lpstr>Inhoudelijke contrasten </vt:lpstr>
      <vt:lpstr>Keuze Standpunt en objectief </vt:lpstr>
      <vt:lpstr>Kader/ beeldformaat</vt:lpstr>
      <vt:lpstr>De 3 invalshoeken</vt:lpstr>
      <vt:lpstr>invalshoeken</vt:lpstr>
      <vt:lpstr>verbeterpunten, tips en suggesties</vt:lpstr>
      <vt:lpstr>Verbeterpunten/tips/suggesties</vt:lpstr>
      <vt:lpstr>Hoe werkt het?</vt:lpstr>
      <vt:lpstr>1. De Voorbereiding</vt:lpstr>
      <vt:lpstr>2. De bespreking</vt:lpstr>
      <vt:lpstr>3. Feedback</vt:lpstr>
      <vt:lpstr>Tips voor het gebruik</vt:lpstr>
      <vt:lpstr>Tot slot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driehoek</dc:title>
  <dc:creator>Yvonne Manders</dc:creator>
  <cp:lastModifiedBy>Yvonne Manders</cp:lastModifiedBy>
  <cp:revision>90</cp:revision>
  <dcterms:created xsi:type="dcterms:W3CDTF">2017-01-01T07:40:55Z</dcterms:created>
  <dcterms:modified xsi:type="dcterms:W3CDTF">2018-10-02T13:46:31Z</dcterms:modified>
</cp:coreProperties>
</file>